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302" r:id="rId4"/>
    <p:sldId id="259" r:id="rId5"/>
    <p:sldId id="257" r:id="rId6"/>
    <p:sldId id="282" r:id="rId7"/>
    <p:sldId id="260" r:id="rId8"/>
    <p:sldId id="261" r:id="rId9"/>
    <p:sldId id="283" r:id="rId10"/>
    <p:sldId id="266" r:id="rId11"/>
    <p:sldId id="286" r:id="rId12"/>
    <p:sldId id="284" r:id="rId13"/>
    <p:sldId id="265" r:id="rId14"/>
    <p:sldId id="296" r:id="rId15"/>
    <p:sldId id="303" r:id="rId16"/>
    <p:sldId id="307" r:id="rId17"/>
    <p:sldId id="308" r:id="rId18"/>
    <p:sldId id="309" r:id="rId19"/>
    <p:sldId id="310" r:id="rId20"/>
    <p:sldId id="311" r:id="rId21"/>
    <p:sldId id="312" r:id="rId22"/>
    <p:sldId id="313" r:id="rId23"/>
    <p:sldId id="314" r:id="rId24"/>
    <p:sldId id="304" r:id="rId25"/>
    <p:sldId id="305" r:id="rId26"/>
    <p:sldId id="288" r:id="rId27"/>
    <p:sldId id="306"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3553"/>
    <a:srgbClr val="14314C"/>
    <a:srgbClr val="112B43"/>
    <a:srgbClr val="122D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36" autoAdjust="0"/>
    <p:restoredTop sz="96404" autoAdjust="0"/>
  </p:normalViewPr>
  <p:slideViewPr>
    <p:cSldViewPr snapToGrid="0">
      <p:cViewPr>
        <p:scale>
          <a:sx n="70" d="100"/>
          <a:sy n="70" d="100"/>
        </p:scale>
        <p:origin x="-930"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en-US"/>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a:p>
        </p:txBody>
      </p:sp>
      <p:sp>
        <p:nvSpPr>
          <p:cNvPr id="4" name="Segnaposto data 3"/>
          <p:cNvSpPr>
            <a:spLocks noGrp="1"/>
          </p:cNvSpPr>
          <p:nvPr>
            <p:ph type="dt" sz="half" idx="10"/>
          </p:nvPr>
        </p:nvSpPr>
        <p:spPr/>
        <p:txBody>
          <a:bodyPr/>
          <a:lstStyle/>
          <a:p>
            <a:fld id="{F473DC33-B777-4FDC-A78C-CDE6CDD6FDB7}" type="datetimeFigureOut">
              <a:rPr lang="en-US" smtClean="0"/>
              <a:t>12/4/2019</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2768762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F473DC33-B777-4FDC-A78C-CDE6CDD6FDB7}" type="datetimeFigureOut">
              <a:rPr lang="en-US" smtClean="0"/>
              <a:t>12/4/2019</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1565586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F473DC33-B777-4FDC-A78C-CDE6CDD6FDB7}" type="datetimeFigureOut">
              <a:rPr lang="en-US" smtClean="0"/>
              <a:t>12/4/2019</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2485486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FBBE8B26-3310-4398-AE1F-198886AB52EA}"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90058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088D66C-B4A4-466F-A45D-580425F123E6}"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12272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9AC3B74-5038-47EB-8F88-2BA0B99060DE}"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17636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784DEA7-07DE-4AF2-8790-B6136B6D443D}"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006846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4AD852D1-110C-4EA4-93BA-CEC221B14F74}" type="datetime1">
              <a:rPr lang="en-US" smtClean="0">
                <a:solidFill>
                  <a:prstClr val="black">
                    <a:tint val="75000"/>
                  </a:prstClr>
                </a:solidFill>
              </a:rPr>
              <a:pPr/>
              <a:t>12/4/2019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9708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C8D168A6-424A-4D09-8CD4-CBB21B86CBF2}" type="datetime1">
              <a:rPr lang="en-US" smtClean="0">
                <a:solidFill>
                  <a:prstClr val="black">
                    <a:tint val="75000"/>
                  </a:prstClr>
                </a:solidFill>
              </a:rPr>
              <a:pPr/>
              <a:t>12/4/2019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948943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81379A-75E6-4BB2-8594-2775A9E23658}" type="datetime1">
              <a:rPr lang="en-US" smtClean="0">
                <a:solidFill>
                  <a:prstClr val="black">
                    <a:tint val="75000"/>
                  </a:prstClr>
                </a:solidFill>
              </a:rPr>
              <a:pPr/>
              <a:t>12/4/2019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25096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1F69785-CA26-478F-8CB1-AE79C1CBF1D7}"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76127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F473DC33-B777-4FDC-A78C-CDE6CDD6FDB7}" type="datetimeFigureOut">
              <a:rPr lang="en-US" smtClean="0"/>
              <a:t>12/4/2019</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27073415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2541898-9B35-4F98-AA06-1B4763454C92}"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34413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9E6CCD9-EECD-4BF4-B7A8-3B16A5C18AC7}"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512736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A74F28-1C0C-4927-85FB-990B3F66A2C4}"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353535"/>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24530416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F8C70562-D1CD-4B2E-B019-625D0507CD7A}"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744365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619D4DAD-F862-4B3D-A34E-AF7CB1BA8231}"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353535"/>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41244431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85CECD25-FBAA-430C-81BB-253E27EA0E34}" type="datetime1">
              <a:rPr lang="en-US" smtClean="0">
                <a:solidFill>
                  <a:prstClr val="black">
                    <a:tint val="75000"/>
                  </a:prstClr>
                </a:solidFill>
              </a:rPr>
              <a:pPr/>
              <a:t>12/4/2019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91533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176EA0-CE1B-4976-99B5-8E455FC5F442}"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39757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2AD91E57-19B3-4943-B08B-EE46ED4A2CE9}" type="datetime1">
              <a:rPr lang="en-US" smtClean="0">
                <a:solidFill>
                  <a:prstClr val="black">
                    <a:tint val="75000"/>
                  </a:prstClr>
                </a:solidFill>
              </a:rPr>
              <a:pPr/>
              <a:t>12/4/2019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8998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en-US"/>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Segnaposto data 3"/>
          <p:cNvSpPr>
            <a:spLocks noGrp="1"/>
          </p:cNvSpPr>
          <p:nvPr>
            <p:ph type="dt" sz="half" idx="10"/>
          </p:nvPr>
        </p:nvSpPr>
        <p:spPr/>
        <p:txBody>
          <a:bodyPr/>
          <a:lstStyle/>
          <a:p>
            <a:fld id="{F473DC33-B777-4FDC-A78C-CDE6CDD6FDB7}" type="datetimeFigureOut">
              <a:rPr lang="en-US" smtClean="0"/>
              <a:t>12/4/2019</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16797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838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6172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4"/>
          <p:cNvSpPr>
            <a:spLocks noGrp="1"/>
          </p:cNvSpPr>
          <p:nvPr>
            <p:ph type="dt" sz="half" idx="10"/>
          </p:nvPr>
        </p:nvSpPr>
        <p:spPr/>
        <p:txBody>
          <a:bodyPr/>
          <a:lstStyle/>
          <a:p>
            <a:fld id="{F473DC33-B777-4FDC-A78C-CDE6CDD6FDB7}" type="datetimeFigureOut">
              <a:rPr lang="en-US" smtClean="0"/>
              <a:t>12/4/2019</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900755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en-US"/>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6"/>
          <p:cNvSpPr>
            <a:spLocks noGrp="1"/>
          </p:cNvSpPr>
          <p:nvPr>
            <p:ph type="dt" sz="half" idx="10"/>
          </p:nvPr>
        </p:nvSpPr>
        <p:spPr/>
        <p:txBody>
          <a:bodyPr/>
          <a:lstStyle/>
          <a:p>
            <a:fld id="{F473DC33-B777-4FDC-A78C-CDE6CDD6FDB7}" type="datetimeFigureOut">
              <a:rPr lang="en-US" smtClean="0"/>
              <a:t>12/4/2019</a:t>
            </a:fld>
            <a:endParaRPr lang="en-US"/>
          </a:p>
        </p:txBody>
      </p:sp>
      <p:sp>
        <p:nvSpPr>
          <p:cNvPr id="8" name="Segnaposto piè di pagina 7"/>
          <p:cNvSpPr>
            <a:spLocks noGrp="1"/>
          </p:cNvSpPr>
          <p:nvPr>
            <p:ph type="ftr" sz="quarter" idx="11"/>
          </p:nvPr>
        </p:nvSpPr>
        <p:spPr/>
        <p:txBody>
          <a:bodyPr/>
          <a:lstStyle/>
          <a:p>
            <a:endParaRPr lang="en-US"/>
          </a:p>
        </p:txBody>
      </p:sp>
      <p:sp>
        <p:nvSpPr>
          <p:cNvPr id="9" name="Segnaposto numero diapositiva 8"/>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4061212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data 2"/>
          <p:cNvSpPr>
            <a:spLocks noGrp="1"/>
          </p:cNvSpPr>
          <p:nvPr>
            <p:ph type="dt" sz="half" idx="10"/>
          </p:nvPr>
        </p:nvSpPr>
        <p:spPr/>
        <p:txBody>
          <a:bodyPr/>
          <a:lstStyle/>
          <a:p>
            <a:fld id="{F473DC33-B777-4FDC-A78C-CDE6CDD6FDB7}" type="datetimeFigureOut">
              <a:rPr lang="en-US" smtClean="0"/>
              <a:t>12/4/2019</a:t>
            </a:fld>
            <a:endParaRPr lang="en-US"/>
          </a:p>
        </p:txBody>
      </p:sp>
      <p:sp>
        <p:nvSpPr>
          <p:cNvPr id="4" name="Segnaposto piè di pagina 3"/>
          <p:cNvSpPr>
            <a:spLocks noGrp="1"/>
          </p:cNvSpPr>
          <p:nvPr>
            <p:ph type="ftr" sz="quarter" idx="11"/>
          </p:nvPr>
        </p:nvSpPr>
        <p:spPr/>
        <p:txBody>
          <a:bodyPr/>
          <a:lstStyle/>
          <a:p>
            <a:endParaRPr lang="en-US"/>
          </a:p>
        </p:txBody>
      </p:sp>
      <p:sp>
        <p:nvSpPr>
          <p:cNvPr id="5" name="Segnaposto numero diapositiva 4"/>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3336419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473DC33-B777-4FDC-A78C-CDE6CDD6FDB7}" type="datetimeFigureOut">
              <a:rPr lang="en-US" smtClean="0"/>
              <a:t>12/4/2019</a:t>
            </a:fld>
            <a:endParaRPr lang="en-US"/>
          </a:p>
        </p:txBody>
      </p:sp>
      <p:sp>
        <p:nvSpPr>
          <p:cNvPr id="3" name="Segnaposto piè di pagina 2"/>
          <p:cNvSpPr>
            <a:spLocks noGrp="1"/>
          </p:cNvSpPr>
          <p:nvPr>
            <p:ph type="ftr" sz="quarter" idx="11"/>
          </p:nvPr>
        </p:nvSpPr>
        <p:spPr/>
        <p:txBody>
          <a:bodyPr/>
          <a:lstStyle/>
          <a:p>
            <a:endParaRPr lang="en-US"/>
          </a:p>
        </p:txBody>
      </p:sp>
      <p:sp>
        <p:nvSpPr>
          <p:cNvPr id="4" name="Segnaposto numero diapositiva 3"/>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2018726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F473DC33-B777-4FDC-A78C-CDE6CDD6FDB7}" type="datetimeFigureOut">
              <a:rPr lang="en-US" smtClean="0"/>
              <a:t>12/4/2019</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1752346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F473DC33-B777-4FDC-A78C-CDE6CDD6FDB7}" type="datetimeFigureOut">
              <a:rPr lang="en-US" smtClean="0"/>
              <a:t>12/4/2019</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D125AA8E-C050-48E3-81BD-A55AF77B3FB3}" type="slidenum">
              <a:rPr lang="en-US" smtClean="0"/>
              <a:t>‹#›</a:t>
            </a:fld>
            <a:endParaRPr lang="en-US"/>
          </a:p>
        </p:txBody>
      </p:sp>
    </p:spTree>
    <p:extLst>
      <p:ext uri="{BB962C8B-B14F-4D97-AF65-F5344CB8AC3E}">
        <p14:creationId xmlns:p14="http://schemas.microsoft.com/office/powerpoint/2010/main" val="420523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25">
          <a:fgClr>
            <a:schemeClr val="bg2">
              <a:lumMod val="50000"/>
            </a:schemeClr>
          </a:fgClr>
          <a:bgClr>
            <a:srgbClr val="153553"/>
          </a:bgClr>
        </a:patt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en-US"/>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3DC33-B777-4FDC-A78C-CDE6CDD6FDB7}" type="datetimeFigureOut">
              <a:rPr lang="en-US" smtClean="0"/>
              <a:t>12/4/2019</a:t>
            </a:fld>
            <a:endParaRPr lang="en-US"/>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5AA8E-C050-48E3-81BD-A55AF77B3FB3}" type="slidenum">
              <a:rPr lang="en-US" smtClean="0"/>
              <a:t>‹#›</a:t>
            </a:fld>
            <a:endParaRPr lang="en-US"/>
          </a:p>
        </p:txBody>
      </p:sp>
    </p:spTree>
    <p:extLst>
      <p:ext uri="{BB962C8B-B14F-4D97-AF65-F5344CB8AC3E}">
        <p14:creationId xmlns:p14="http://schemas.microsoft.com/office/powerpoint/2010/main" val="8654490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7287AAE1-44AD-4C9A-B369-67CE17D28E93}" type="datetime1">
              <a:rPr lang="en-US" smtClean="0">
                <a:solidFill>
                  <a:prstClr val="black">
                    <a:tint val="75000"/>
                  </a:prstClr>
                </a:solidFill>
              </a:rPr>
              <a:pPr defTabSz="457200"/>
              <a:t>12/4/2019</a:t>
            </a:fld>
            <a:endParaRPr lang="en-US" dirty="0">
              <a:solidFill>
                <a:prstClr val="black">
                  <a:tint val="75000"/>
                </a:prstClr>
              </a:solidFill>
            </a:endParaRP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defTabSz="457200"/>
            <a:fld id="{D57F1E4F-1CFF-5643-939E-217C01CDF565}" type="slidenum">
              <a:rPr lang="en-US" dirty="0"/>
              <a:pPr defTabSz="457200"/>
              <a:t>‹#›</a:t>
            </a:fld>
            <a:endParaRPr lang="en-US" dirty="0"/>
          </a:p>
        </p:txBody>
      </p:sp>
    </p:spTree>
    <p:extLst>
      <p:ext uri="{BB962C8B-B14F-4D97-AF65-F5344CB8AC3E}">
        <p14:creationId xmlns:p14="http://schemas.microsoft.com/office/powerpoint/2010/main" val="836351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ftr="0" dt="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25">
          <a:fgClr>
            <a:schemeClr val="bg2">
              <a:lumMod val="50000"/>
            </a:schemeClr>
          </a:fgClr>
          <a:bgClr>
            <a:srgbClr val="153553"/>
          </a:bgClr>
        </a:patt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0" y="928914"/>
            <a:ext cx="11903824" cy="3162150"/>
          </a:xfrm>
        </p:spPr>
        <p:txBody>
          <a:bodyPr>
            <a:noAutofit/>
          </a:bodyPr>
          <a:lstStyle/>
          <a:p>
            <a:pPr>
              <a:lnSpc>
                <a:spcPct val="150000"/>
              </a:lnSpc>
            </a:pPr>
            <a:r>
              <a:rPr lang="en-US" sz="4400" b="1" dirty="0">
                <a:ln w="22225" cmpd="thickThin">
                  <a:solidFill>
                    <a:schemeClr val="bg1"/>
                  </a:solidFill>
                  <a:prstDash val="solid"/>
                </a:ln>
                <a:solidFill>
                  <a:schemeClr val="accent2"/>
                </a:solidFill>
              </a:rPr>
              <a:t/>
            </a:r>
            <a:br>
              <a:rPr lang="en-US" sz="4400" b="1" dirty="0">
                <a:ln w="22225" cmpd="thickThin">
                  <a:solidFill>
                    <a:schemeClr val="bg1"/>
                  </a:solidFill>
                  <a:prstDash val="solid"/>
                </a:ln>
                <a:solidFill>
                  <a:schemeClr val="accent2"/>
                </a:solidFill>
              </a:rPr>
            </a:br>
            <a:r>
              <a:rPr lang="en-US" sz="4400" b="1" dirty="0">
                <a:ln w="22225" cmpd="thickThin">
                  <a:solidFill>
                    <a:schemeClr val="bg1"/>
                  </a:solidFill>
                  <a:prstDash val="solid"/>
                </a:ln>
                <a:solidFill>
                  <a:schemeClr val="accent2"/>
                </a:solidFill>
              </a:rPr>
              <a:t>Update of the EURADOS Strategic Research </a:t>
            </a:r>
            <a:r>
              <a:rPr lang="en-US" sz="4400" b="1" dirty="0" smtClean="0">
                <a:ln w="22225" cmpd="thickThin">
                  <a:solidFill>
                    <a:schemeClr val="bg1"/>
                  </a:solidFill>
                  <a:prstDash val="solid"/>
                </a:ln>
                <a:solidFill>
                  <a:schemeClr val="accent2"/>
                </a:solidFill>
              </a:rPr>
              <a:t>Agenda</a:t>
            </a:r>
            <a:br>
              <a:rPr lang="en-US" sz="4400" b="1" dirty="0" smtClean="0">
                <a:ln w="22225" cmpd="thickThin">
                  <a:solidFill>
                    <a:schemeClr val="bg1"/>
                  </a:solidFill>
                  <a:prstDash val="solid"/>
                </a:ln>
                <a:solidFill>
                  <a:schemeClr val="accent2"/>
                </a:solidFill>
              </a:rPr>
            </a:br>
            <a:r>
              <a:rPr lang="en-US" sz="4400" b="1" dirty="0">
                <a:ln w="22225" cmpd="thickThin">
                  <a:solidFill>
                    <a:schemeClr val="bg1"/>
                  </a:solidFill>
                  <a:prstDash val="solid"/>
                </a:ln>
                <a:solidFill>
                  <a:schemeClr val="accent2"/>
                </a:solidFill>
              </a:rPr>
              <a:t>Vision </a:t>
            </a:r>
            <a:r>
              <a:rPr lang="en-US" sz="4400" b="1" dirty="0" smtClean="0">
                <a:ln w="22225" cmpd="thickThin">
                  <a:solidFill>
                    <a:schemeClr val="bg1"/>
                  </a:solidFill>
                  <a:prstDash val="solid"/>
                </a:ln>
                <a:solidFill>
                  <a:schemeClr val="accent2"/>
                </a:solidFill>
              </a:rPr>
              <a:t>3: Towards </a:t>
            </a:r>
            <a:r>
              <a:rPr lang="en-US" sz="4400" b="1" dirty="0">
                <a:ln w="22225" cmpd="thickThin">
                  <a:solidFill>
                    <a:schemeClr val="bg1"/>
                  </a:solidFill>
                  <a:prstDash val="solid"/>
                </a:ln>
                <a:solidFill>
                  <a:schemeClr val="accent2"/>
                </a:solidFill>
              </a:rPr>
              <a:t>an Efficient Dose Assessment</a:t>
            </a:r>
            <a:br>
              <a:rPr lang="en-US" sz="4400" b="1" dirty="0">
                <a:ln w="22225" cmpd="thickThin">
                  <a:solidFill>
                    <a:schemeClr val="bg1"/>
                  </a:solidFill>
                  <a:prstDash val="solid"/>
                </a:ln>
                <a:solidFill>
                  <a:schemeClr val="accent2"/>
                </a:solidFill>
              </a:rPr>
            </a:br>
            <a:r>
              <a:rPr lang="en-US" sz="4400" b="1" dirty="0">
                <a:ln w="22225" cmpd="thickThin">
                  <a:solidFill>
                    <a:schemeClr val="bg1"/>
                  </a:solidFill>
                  <a:prstDash val="solid"/>
                </a:ln>
                <a:solidFill>
                  <a:schemeClr val="accent2"/>
                </a:solidFill>
              </a:rPr>
              <a:t>in Case of Radiological Emergencies</a:t>
            </a:r>
          </a:p>
        </p:txBody>
      </p:sp>
      <p:sp>
        <p:nvSpPr>
          <p:cNvPr id="3" name="Sottotitolo 2"/>
          <p:cNvSpPr>
            <a:spLocks noGrp="1"/>
          </p:cNvSpPr>
          <p:nvPr>
            <p:ph type="subTitle" idx="1"/>
          </p:nvPr>
        </p:nvSpPr>
        <p:spPr>
          <a:xfrm>
            <a:off x="1536384" y="4709822"/>
            <a:ext cx="8831056" cy="1533453"/>
          </a:xfrm>
        </p:spPr>
        <p:txBody>
          <a:bodyPr>
            <a:noAutofit/>
          </a:bodyPr>
          <a:lstStyle/>
          <a:p>
            <a:r>
              <a:rPr lang="it-IT" sz="2800" b="1" dirty="0">
                <a:ln w="22225" cmpd="thickThin">
                  <a:noFill/>
                  <a:prstDash val="solid"/>
                </a:ln>
                <a:solidFill>
                  <a:schemeClr val="bg1"/>
                </a:solidFill>
                <a:latin typeface="+mj-lt"/>
                <a:ea typeface="+mj-ea"/>
                <a:cs typeface="+mj-cs"/>
              </a:rPr>
              <a:t>Paola Fattibene, </a:t>
            </a:r>
            <a:r>
              <a:rPr lang="en-US" sz="2800" b="1" dirty="0" smtClean="0">
                <a:ln w="22225" cmpd="thickThin">
                  <a:noFill/>
                  <a:prstDash val="solid"/>
                </a:ln>
                <a:solidFill>
                  <a:schemeClr val="bg1"/>
                </a:solidFill>
                <a:latin typeface="+mj-lt"/>
                <a:ea typeface="+mj-ea"/>
                <a:cs typeface="+mj-cs"/>
              </a:rPr>
              <a:t>Maria </a:t>
            </a:r>
            <a:r>
              <a:rPr lang="en-US" sz="2800" b="1" dirty="0">
                <a:ln w="22225" cmpd="thickThin">
                  <a:noFill/>
                  <a:prstDash val="solid"/>
                </a:ln>
                <a:solidFill>
                  <a:schemeClr val="bg1"/>
                </a:solidFill>
                <a:latin typeface="+mj-lt"/>
                <a:ea typeface="+mj-ea"/>
                <a:cs typeface="+mj-cs"/>
              </a:rPr>
              <a:t>Antonia Lopez, </a:t>
            </a:r>
            <a:r>
              <a:rPr lang="fr-BE" sz="2800" b="1" dirty="0">
                <a:ln w="22225" cmpd="thickThin">
                  <a:noFill/>
                  <a:prstDash val="solid"/>
                </a:ln>
                <a:solidFill>
                  <a:schemeClr val="bg1"/>
                </a:solidFill>
                <a:latin typeface="+mj-lt"/>
                <a:ea typeface="+mj-ea"/>
                <a:cs typeface="+mj-cs"/>
              </a:rPr>
              <a:t>Arturo Vargas</a:t>
            </a:r>
            <a:r>
              <a:rPr lang="it-IT" sz="2800" b="1" dirty="0">
                <a:ln w="22225" cmpd="thickThin">
                  <a:noFill/>
                  <a:prstDash val="solid"/>
                </a:ln>
                <a:solidFill>
                  <a:schemeClr val="bg1"/>
                </a:solidFill>
                <a:latin typeface="+mj-lt"/>
                <a:ea typeface="+mj-ea"/>
                <a:cs typeface="+mj-cs"/>
              </a:rPr>
              <a:t>, </a:t>
            </a:r>
            <a:r>
              <a:rPr lang="fr-BE" sz="2800" b="1" dirty="0">
                <a:ln w="22225" cmpd="thickThin">
                  <a:noFill/>
                  <a:prstDash val="solid"/>
                </a:ln>
                <a:solidFill>
                  <a:schemeClr val="bg1"/>
                </a:solidFill>
                <a:latin typeface="+mj-lt"/>
                <a:ea typeface="+mj-ea"/>
                <a:cs typeface="+mj-cs"/>
              </a:rPr>
              <a:t>Olivier Van </a:t>
            </a:r>
            <a:r>
              <a:rPr lang="fr-BE" sz="2800" b="1" dirty="0" err="1">
                <a:ln w="22225" cmpd="thickThin">
                  <a:noFill/>
                  <a:prstDash val="solid"/>
                </a:ln>
                <a:solidFill>
                  <a:schemeClr val="bg1"/>
                </a:solidFill>
                <a:latin typeface="+mj-lt"/>
                <a:ea typeface="+mj-ea"/>
                <a:cs typeface="+mj-cs"/>
              </a:rPr>
              <a:t>Hoey</a:t>
            </a:r>
            <a:r>
              <a:rPr lang="fr-BE" sz="2800" b="1" dirty="0">
                <a:ln w="22225" cmpd="thickThin">
                  <a:noFill/>
                  <a:prstDash val="solid"/>
                </a:ln>
                <a:solidFill>
                  <a:schemeClr val="bg1"/>
                </a:solidFill>
                <a:latin typeface="+mj-lt"/>
                <a:ea typeface="+mj-ea"/>
                <a:cs typeface="+mj-cs"/>
              </a:rPr>
              <a:t>, </a:t>
            </a:r>
            <a:r>
              <a:rPr lang="en-US" sz="2800" b="1" dirty="0">
                <a:ln w="22225" cmpd="thickThin">
                  <a:noFill/>
                  <a:prstDash val="solid"/>
                </a:ln>
                <a:solidFill>
                  <a:schemeClr val="bg1"/>
                </a:solidFill>
                <a:latin typeface="+mj-lt"/>
                <a:ea typeface="+mj-ea"/>
                <a:cs typeface="+mj-cs"/>
              </a:rPr>
              <a:t>Clemens </a:t>
            </a:r>
            <a:r>
              <a:rPr lang="en-US" sz="2800" b="1" dirty="0" err="1" smtClean="0">
                <a:ln w="22225" cmpd="thickThin">
                  <a:noFill/>
                  <a:prstDash val="solid"/>
                </a:ln>
                <a:solidFill>
                  <a:schemeClr val="bg1"/>
                </a:solidFill>
                <a:latin typeface="+mj-lt"/>
                <a:ea typeface="+mj-ea"/>
                <a:cs typeface="+mj-cs"/>
              </a:rPr>
              <a:t>Woda</a:t>
            </a:r>
            <a:r>
              <a:rPr lang="en-US" sz="2800" b="1" dirty="0" smtClean="0">
                <a:ln w="22225" cmpd="thickThin">
                  <a:noFill/>
                  <a:prstDash val="solid"/>
                </a:ln>
                <a:solidFill>
                  <a:schemeClr val="bg1"/>
                </a:solidFill>
                <a:latin typeface="+mj-lt"/>
                <a:ea typeface="+mj-ea"/>
                <a:cs typeface="+mj-cs"/>
              </a:rPr>
              <a:t>, </a:t>
            </a:r>
            <a:r>
              <a:rPr lang="it-IT" sz="2800" b="1" dirty="0" err="1" smtClean="0">
                <a:ln w="22225" cmpd="thickThin">
                  <a:noFill/>
                  <a:prstDash val="solid"/>
                </a:ln>
                <a:solidFill>
                  <a:schemeClr val="bg1"/>
                </a:solidFill>
                <a:latin typeface="+mj-lt"/>
                <a:ea typeface="+mj-ea"/>
                <a:cs typeface="+mj-cs"/>
              </a:rPr>
              <a:t>Liz</a:t>
            </a:r>
            <a:r>
              <a:rPr lang="it-IT" sz="2800" b="1" dirty="0" smtClean="0">
                <a:ln w="22225" cmpd="thickThin">
                  <a:noFill/>
                  <a:prstDash val="solid"/>
                </a:ln>
                <a:solidFill>
                  <a:schemeClr val="bg1"/>
                </a:solidFill>
                <a:latin typeface="+mj-lt"/>
                <a:ea typeface="+mj-ea"/>
                <a:cs typeface="+mj-cs"/>
              </a:rPr>
              <a:t> </a:t>
            </a:r>
            <a:r>
              <a:rPr lang="it-IT" sz="2800" b="1" dirty="0" err="1">
                <a:ln w="22225" cmpd="thickThin">
                  <a:noFill/>
                  <a:prstDash val="solid"/>
                </a:ln>
                <a:solidFill>
                  <a:schemeClr val="bg1"/>
                </a:solidFill>
                <a:latin typeface="+mj-lt"/>
                <a:ea typeface="+mj-ea"/>
                <a:cs typeface="+mj-cs"/>
              </a:rPr>
              <a:t>Ainsbury</a:t>
            </a:r>
            <a:r>
              <a:rPr lang="it-IT" sz="2800" b="1" dirty="0">
                <a:ln w="22225" cmpd="thickThin">
                  <a:noFill/>
                  <a:prstDash val="solid"/>
                </a:ln>
                <a:solidFill>
                  <a:schemeClr val="bg1"/>
                </a:solidFill>
                <a:latin typeface="+mj-lt"/>
                <a:ea typeface="+mj-ea"/>
                <a:cs typeface="+mj-cs"/>
              </a:rPr>
              <a:t>, </a:t>
            </a:r>
            <a:r>
              <a:rPr lang="fr-BE" sz="2800" b="1" dirty="0">
                <a:ln w="22225" cmpd="thickThin">
                  <a:noFill/>
                  <a:prstDash val="solid"/>
                </a:ln>
                <a:solidFill>
                  <a:schemeClr val="bg1"/>
                </a:solidFill>
                <a:latin typeface="+mj-lt"/>
                <a:ea typeface="+mj-ea"/>
                <a:cs typeface="+mj-cs"/>
              </a:rPr>
              <a:t>Christopher </a:t>
            </a:r>
            <a:r>
              <a:rPr lang="fr-BE" sz="2800" b="1" dirty="0" err="1" smtClean="0">
                <a:ln w="22225" cmpd="thickThin">
                  <a:noFill/>
                  <a:prstDash val="solid"/>
                </a:ln>
                <a:solidFill>
                  <a:schemeClr val="bg1"/>
                </a:solidFill>
                <a:latin typeface="+mj-lt"/>
                <a:ea typeface="+mj-ea"/>
                <a:cs typeface="+mj-cs"/>
              </a:rPr>
              <a:t>Badie</a:t>
            </a:r>
            <a:r>
              <a:rPr lang="fr-BE" sz="2800" b="1" dirty="0" smtClean="0">
                <a:ln w="22225" cmpd="thickThin">
                  <a:noFill/>
                  <a:prstDash val="solid"/>
                </a:ln>
                <a:solidFill>
                  <a:schemeClr val="bg1"/>
                </a:solidFill>
                <a:latin typeface="+mj-lt"/>
                <a:ea typeface="+mj-ea"/>
                <a:cs typeface="+mj-cs"/>
              </a:rPr>
              <a:t>, Jean-François </a:t>
            </a:r>
            <a:r>
              <a:rPr lang="fr-BE" sz="2800" b="1" dirty="0" err="1">
                <a:ln w="22225" cmpd="thickThin">
                  <a:noFill/>
                  <a:prstDash val="solid"/>
                </a:ln>
                <a:solidFill>
                  <a:schemeClr val="bg1"/>
                </a:solidFill>
                <a:latin typeface="+mj-lt"/>
                <a:ea typeface="+mj-ea"/>
                <a:cs typeface="+mj-cs"/>
              </a:rPr>
              <a:t>Bottollier</a:t>
            </a:r>
            <a:r>
              <a:rPr lang="fr-BE" sz="2800" b="1" dirty="0">
                <a:ln w="22225" cmpd="thickThin">
                  <a:noFill/>
                  <a:prstDash val="solid"/>
                </a:ln>
                <a:solidFill>
                  <a:schemeClr val="bg1"/>
                </a:solidFill>
                <a:latin typeface="+mj-lt"/>
                <a:ea typeface="+mj-ea"/>
                <a:cs typeface="+mj-cs"/>
              </a:rPr>
              <a:t>, </a:t>
            </a:r>
            <a:r>
              <a:rPr lang="en-US" sz="2800" b="1" dirty="0" smtClean="0">
                <a:ln w="22225" cmpd="thickThin">
                  <a:noFill/>
                  <a:prstDash val="solid"/>
                </a:ln>
                <a:solidFill>
                  <a:schemeClr val="bg1"/>
                </a:solidFill>
                <a:latin typeface="+mj-lt"/>
                <a:ea typeface="+mj-ea"/>
                <a:cs typeface="+mj-cs"/>
              </a:rPr>
              <a:t>Jon </a:t>
            </a:r>
            <a:r>
              <a:rPr lang="en-US" sz="2800" b="1" dirty="0">
                <a:ln w="22225" cmpd="thickThin">
                  <a:noFill/>
                  <a:prstDash val="solid"/>
                </a:ln>
                <a:solidFill>
                  <a:schemeClr val="bg1"/>
                </a:solidFill>
                <a:latin typeface="+mj-lt"/>
                <a:ea typeface="+mj-ea"/>
                <a:cs typeface="+mj-cs"/>
              </a:rPr>
              <a:t>Eakins</a:t>
            </a:r>
            <a:r>
              <a:rPr lang="it-IT" sz="2800" b="1" dirty="0" smtClean="0">
                <a:ln w="22225" cmpd="thickThin">
                  <a:noFill/>
                  <a:prstDash val="solid"/>
                </a:ln>
                <a:solidFill>
                  <a:schemeClr val="bg1"/>
                </a:solidFill>
                <a:latin typeface="+mj-lt"/>
                <a:ea typeface="+mj-ea"/>
                <a:cs typeface="+mj-cs"/>
              </a:rPr>
              <a:t>, </a:t>
            </a:r>
            <a:r>
              <a:rPr lang="fr-BE" sz="2800" b="1" dirty="0">
                <a:ln w="22225" cmpd="thickThin">
                  <a:noFill/>
                  <a:prstDash val="solid"/>
                </a:ln>
                <a:solidFill>
                  <a:schemeClr val="bg1"/>
                </a:solidFill>
                <a:latin typeface="+mj-lt"/>
                <a:ea typeface="+mj-ea"/>
                <a:cs typeface="+mj-cs"/>
              </a:rPr>
              <a:t>Laurence </a:t>
            </a:r>
            <a:r>
              <a:rPr lang="fr-BE" sz="2800" b="1" dirty="0" smtClean="0">
                <a:ln w="22225" cmpd="thickThin">
                  <a:noFill/>
                  <a:prstDash val="solid"/>
                </a:ln>
                <a:solidFill>
                  <a:schemeClr val="bg1"/>
                </a:solidFill>
                <a:latin typeface="+mj-lt"/>
                <a:ea typeface="+mj-ea"/>
                <a:cs typeface="+mj-cs"/>
              </a:rPr>
              <a:t>Roy</a:t>
            </a:r>
            <a:endParaRPr lang="it-IT" sz="2800" b="1" dirty="0">
              <a:ln w="22225" cmpd="thickThin">
                <a:noFill/>
                <a:prstDash val="solid"/>
              </a:ln>
              <a:solidFill>
                <a:schemeClr val="bg1"/>
              </a:solidFill>
              <a:latin typeface="+mj-lt"/>
              <a:ea typeface="+mj-ea"/>
              <a:cs typeface="+mj-cs"/>
            </a:endParaRPr>
          </a:p>
          <a:p>
            <a:endParaRPr lang="en-US" sz="2800" b="1" dirty="0">
              <a:ln w="22225" cmpd="thickThin">
                <a:noFill/>
                <a:prstDash val="solid"/>
              </a:ln>
              <a:solidFill>
                <a:schemeClr val="bg1"/>
              </a:solidFill>
              <a:latin typeface="+mj-lt"/>
              <a:ea typeface="+mj-ea"/>
              <a:cs typeface="+mj-cs"/>
            </a:endParaRPr>
          </a:p>
        </p:txBody>
      </p:sp>
      <p:pic>
        <p:nvPicPr>
          <p:cNvPr id="6" name="Immagine 5"/>
          <p:cNvPicPr>
            <a:picLocks noChangeAspect="1"/>
          </p:cNvPicPr>
          <p:nvPr/>
        </p:nvPicPr>
        <p:blipFill>
          <a:blip r:embed="rId2"/>
          <a:stretch>
            <a:fillRect/>
          </a:stretch>
        </p:blipFill>
        <p:spPr>
          <a:xfrm>
            <a:off x="145142" y="6416652"/>
            <a:ext cx="2133601" cy="320961"/>
          </a:xfrm>
          <a:prstGeom prst="rect">
            <a:avLst/>
          </a:prstGeom>
        </p:spPr>
      </p:pic>
      <p:pic>
        <p:nvPicPr>
          <p:cNvPr id="7" name="Immagine 6"/>
          <p:cNvPicPr>
            <a:picLocks noChangeAspect="1"/>
          </p:cNvPicPr>
          <p:nvPr/>
        </p:nvPicPr>
        <p:blipFill>
          <a:blip r:embed="rId3"/>
          <a:stretch>
            <a:fillRect/>
          </a:stretch>
        </p:blipFill>
        <p:spPr>
          <a:xfrm>
            <a:off x="10842172" y="5993019"/>
            <a:ext cx="694191" cy="745932"/>
          </a:xfrm>
          <a:prstGeom prst="rect">
            <a:avLst/>
          </a:prstGeom>
        </p:spPr>
      </p:pic>
    </p:spTree>
    <p:extLst>
      <p:ext uri="{BB962C8B-B14F-4D97-AF65-F5344CB8AC3E}">
        <p14:creationId xmlns:p14="http://schemas.microsoft.com/office/powerpoint/2010/main" val="3630318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1865058502"/>
              </p:ext>
            </p:extLst>
          </p:nvPr>
        </p:nvGraphicFramePr>
        <p:xfrm>
          <a:off x="504202" y="1018124"/>
          <a:ext cx="11409963" cy="5825821"/>
        </p:xfrm>
        <a:graphic>
          <a:graphicData uri="http://schemas.openxmlformats.org/drawingml/2006/table">
            <a:tbl>
              <a:tblPr firstRow="1" bandRow="1">
                <a:tableStyleId>{5C22544A-7EE6-4342-B048-85BDC9FD1C3A}</a:tableStyleId>
              </a:tblPr>
              <a:tblGrid>
                <a:gridCol w="2640650">
                  <a:extLst>
                    <a:ext uri="{9D8B030D-6E8A-4147-A177-3AD203B41FA5}">
                      <a16:colId xmlns:a16="http://schemas.microsoft.com/office/drawing/2014/main" xmlns="" val="2421362551"/>
                    </a:ext>
                  </a:extLst>
                </a:gridCol>
                <a:gridCol w="8769313">
                  <a:extLst>
                    <a:ext uri="{9D8B030D-6E8A-4147-A177-3AD203B41FA5}">
                      <a16:colId xmlns:a16="http://schemas.microsoft.com/office/drawing/2014/main" xmlns="" val="1939791613"/>
                    </a:ext>
                  </a:extLst>
                </a:gridCol>
              </a:tblGrid>
              <a:tr h="1932435">
                <a:tc>
                  <a:txBody>
                    <a:bodyPr/>
                    <a:lstStyle/>
                    <a:p>
                      <a:pPr marL="0" marR="0" indent="0" algn="l" defTabSz="914400" rtl="0" eaLnBrk="1" fontAlgn="auto" latinLnBrk="0" hangingPunct="1">
                        <a:lnSpc>
                          <a:spcPct val="114000"/>
                        </a:lnSpc>
                        <a:spcBef>
                          <a:spcPts val="0"/>
                        </a:spcBef>
                        <a:spcAft>
                          <a:spcPts val="0"/>
                        </a:spcAft>
                        <a:buClrTx/>
                        <a:buSzTx/>
                        <a:buFont typeface="+mj-lt"/>
                        <a:buNone/>
                        <a:tabLst/>
                        <a:defRPr/>
                      </a:pPr>
                      <a:r>
                        <a:rPr lang="en-US" sz="1600" b="0" i="0" dirty="0" smtClean="0">
                          <a:solidFill>
                            <a:schemeClr val="bg1"/>
                          </a:solidFill>
                          <a:latin typeface="+mj-lt"/>
                        </a:rPr>
                        <a:t>1.  </a:t>
                      </a:r>
                      <a:r>
                        <a:rPr lang="en-US" sz="1600" b="0" i="0" dirty="0" smtClean="0">
                          <a:solidFill>
                            <a:schemeClr val="bg1"/>
                          </a:solidFill>
                          <a:latin typeface="+mj-lt"/>
                          <a:ea typeface="Arial Unicode MS" panose="020B0604020202020204" pitchFamily="34" charset="-128"/>
                          <a:cs typeface="Arial Unicode MS" panose="020B0604020202020204" pitchFamily="34" charset="-128"/>
                        </a:rPr>
                        <a:t>Development of the metrology system for unmanned aerial monitoring. </a:t>
                      </a:r>
                      <a:r>
                        <a:rPr lang="en-GB" sz="1600" b="0" i="0" dirty="0" smtClean="0">
                          <a:solidFill>
                            <a:schemeClr val="bg1"/>
                          </a:solidFill>
                          <a:latin typeface="+mj-lt"/>
                          <a:ea typeface="Arial Unicode MS" panose="020B0604020202020204" pitchFamily="34" charset="-128"/>
                          <a:cs typeface="Arial Unicode MS" panose="020B0604020202020204" pitchFamily="34" charset="-128"/>
                        </a:rPr>
                        <a:t> </a:t>
                      </a:r>
                      <a:endParaRPr lang="en-US" sz="1600" b="0" i="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Calibration and quality control systems should be developed in order to get reliable and harmonized data. </a:t>
                      </a:r>
                    </a:p>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Gamma spectrometric detectors and alpha emitters detectors in the environment with optical methods will be a future option to be installed in drones.  </a:t>
                      </a:r>
                    </a:p>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Validation of methodologies to calculate dose rate and activity concentrations. </a:t>
                      </a:r>
                    </a:p>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Comparison exercises for a real scenario.</a:t>
                      </a:r>
                      <a:endParaRPr lang="it-IT" sz="1600" b="0" i="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857737219"/>
                  </a:ext>
                </a:extLst>
              </a:tr>
              <a:tr h="1438182">
                <a:tc>
                  <a:txBody>
                    <a:bodyPr/>
                    <a:lstStyle/>
                    <a:p>
                      <a:pPr marL="0" lvl="0" indent="0">
                        <a:lnSpc>
                          <a:spcPct val="114000"/>
                        </a:lnSpc>
                        <a:spcBef>
                          <a:spcPts val="0"/>
                        </a:spcBef>
                        <a:buFont typeface="+mj-lt"/>
                        <a:buNone/>
                      </a:pPr>
                      <a:r>
                        <a:rPr lang="en-US" sz="1600" b="0" i="0" dirty="0" smtClean="0">
                          <a:solidFill>
                            <a:schemeClr val="bg1"/>
                          </a:solidFill>
                          <a:latin typeface="+mj-lt"/>
                        </a:rPr>
                        <a:t>2.  </a:t>
                      </a:r>
                      <a:r>
                        <a:rPr lang="en-US" sz="1600" b="0" i="0" dirty="0" smtClean="0">
                          <a:solidFill>
                            <a:schemeClr val="bg1"/>
                          </a:solidFill>
                          <a:latin typeface="+mj-lt"/>
                          <a:ea typeface="Arial Unicode MS" panose="020B0604020202020204" pitchFamily="34" charset="-128"/>
                          <a:cs typeface="Arial Unicode MS" panose="020B0604020202020204" pitchFamily="34" charset="-128"/>
                        </a:rPr>
                        <a:t>Development of the metrology system for non-governmental networks. </a:t>
                      </a:r>
                      <a:endParaRPr lang="it-IT" sz="1600" b="0" i="0" dirty="0" smtClean="0">
                        <a:solidFill>
                          <a:schemeClr val="bg1"/>
                        </a:solidFill>
                        <a:latin typeface="+mj-lt"/>
                        <a:ea typeface="Arial Unicode MS" panose="020B0604020202020204" pitchFamily="34" charset="-128"/>
                        <a:cs typeface="Arial Unicode MS" panose="020B0604020202020204" pitchFamily="34" charset="-128"/>
                      </a:endParaRPr>
                    </a:p>
                    <a:p>
                      <a:pPr marL="342900" indent="-342900">
                        <a:lnSpc>
                          <a:spcPct val="114000"/>
                        </a:lnSpc>
                        <a:spcBef>
                          <a:spcPts val="0"/>
                        </a:spcBef>
                        <a:buFont typeface="+mj-lt"/>
                        <a:buAutoNum type="arabicPeriod"/>
                      </a:pPr>
                      <a:endParaRPr lang="en-US" sz="1600" b="0" i="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Calibration and quality control systems should be developed in order to get reliable and harmonized data. </a:t>
                      </a:r>
                    </a:p>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Validation of methodologies to calculate dose rate and activity concentrations. </a:t>
                      </a:r>
                    </a:p>
                    <a:p>
                      <a:pPr marL="285750" lvl="0" indent="-285750">
                        <a:lnSpc>
                          <a:spcPct val="114000"/>
                        </a:lnSpc>
                        <a:spcBef>
                          <a:spcPts val="0"/>
                        </a:spcBef>
                        <a:buFont typeface="Arial" panose="020B0604020202020204" pitchFamily="34" charset="0"/>
                        <a:buChar char="•"/>
                      </a:pPr>
                      <a:r>
                        <a:rPr lang="en-US" sz="1600" b="0" i="0" dirty="0" smtClean="0">
                          <a:solidFill>
                            <a:schemeClr val="bg1"/>
                          </a:solidFill>
                          <a:latin typeface="+mj-lt"/>
                          <a:ea typeface="Arial Unicode MS" panose="020B0604020202020204" pitchFamily="34" charset="-128"/>
                          <a:cs typeface="Arial Unicode MS" panose="020B0604020202020204" pitchFamily="34" charset="-128"/>
                        </a:rPr>
                        <a:t>Comparison exercises for a real scenario.</a:t>
                      </a:r>
                      <a:endParaRPr lang="it-IT" sz="1600" b="0" i="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929804381"/>
                  </a:ext>
                </a:extLst>
              </a:tr>
              <a:tr h="1251752">
                <a:tc>
                  <a:txBody>
                    <a:bodyPr/>
                    <a:lstStyle/>
                    <a:p>
                      <a:pPr marL="0" lvl="0" indent="0">
                        <a:lnSpc>
                          <a:spcPct val="114000"/>
                        </a:lnSpc>
                        <a:spcBef>
                          <a:spcPts val="0"/>
                        </a:spcBef>
                        <a:buFont typeface="+mj-lt"/>
                        <a:buNone/>
                      </a:pPr>
                      <a:r>
                        <a:rPr lang="en-US" sz="1600" b="0" i="0" dirty="0" smtClean="0">
                          <a:solidFill>
                            <a:srgbClr val="FFFF00"/>
                          </a:solidFill>
                          <a:latin typeface="+mj-lt"/>
                        </a:rPr>
                        <a:t>3.  </a:t>
                      </a:r>
                      <a:r>
                        <a:rPr lang="en-US" sz="1600" b="0" i="0" dirty="0" smtClean="0">
                          <a:solidFill>
                            <a:srgbClr val="FFFF00"/>
                          </a:solidFill>
                          <a:latin typeface="+mj-lt"/>
                          <a:ea typeface="Arial Unicode MS" panose="020B0604020202020204" pitchFamily="34" charset="-128"/>
                          <a:cs typeface="Arial Unicode MS" panose="020B0604020202020204" pitchFamily="34" charset="-128"/>
                        </a:rPr>
                        <a:t>Implementation of novel spectrometric instruments in surveillance networks. </a:t>
                      </a:r>
                      <a:endParaRPr lang="it-IT" sz="1600" b="0" i="0" dirty="0">
                        <a:solidFill>
                          <a:srgbClr val="FFFF00"/>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lvl="0" indent="-285750">
                        <a:lnSpc>
                          <a:spcPct val="114000"/>
                        </a:lnSpc>
                        <a:spcBef>
                          <a:spcPts val="0"/>
                        </a:spcBef>
                        <a:buFont typeface="Arial" panose="020B0604020202020204" pitchFamily="34" charset="0"/>
                        <a:buChar char="•"/>
                      </a:pPr>
                      <a:r>
                        <a:rPr lang="en-US" sz="1600" b="0" i="0" dirty="0" smtClean="0">
                          <a:solidFill>
                            <a:srgbClr val="FFFF00"/>
                          </a:solidFill>
                          <a:latin typeface="+mj-lt"/>
                          <a:ea typeface="Arial Unicode MS" panose="020B0604020202020204" pitchFamily="34" charset="-128"/>
                          <a:cs typeface="Arial Unicode MS" panose="020B0604020202020204" pitchFamily="34" charset="-128"/>
                        </a:rPr>
                        <a:t>The implementation of the spectra analysis, dose calculations, data harmonization and the way to include the data in the network databases of surveillance networks will be a challenge in the next years.</a:t>
                      </a:r>
                      <a:endParaRPr lang="it-IT" sz="1600" b="0" i="0" dirty="0">
                        <a:solidFill>
                          <a:srgbClr val="FFFF00"/>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072875319"/>
                  </a:ext>
                </a:extLst>
              </a:tr>
              <a:tr h="1034831">
                <a:tc>
                  <a:txBody>
                    <a:bodyPr/>
                    <a:lstStyle/>
                    <a:p>
                      <a:pPr marL="0" marR="0" lvl="0" indent="0" algn="l" defTabSz="914400" rtl="0" eaLnBrk="1" fontAlgn="auto" latinLnBrk="0" hangingPunct="1">
                        <a:lnSpc>
                          <a:spcPct val="114000"/>
                        </a:lnSpc>
                        <a:spcBef>
                          <a:spcPts val="0"/>
                        </a:spcBef>
                        <a:spcAft>
                          <a:spcPts val="0"/>
                        </a:spcAft>
                        <a:buClrTx/>
                        <a:buSzTx/>
                        <a:buFont typeface="+mj-lt"/>
                        <a:buNone/>
                        <a:tabLst/>
                        <a:defRPr/>
                      </a:pPr>
                      <a:r>
                        <a:rPr lang="en-US" sz="1600" i="0" dirty="0" smtClean="0">
                          <a:solidFill>
                            <a:schemeClr val="bg1"/>
                          </a:solidFill>
                          <a:latin typeface="+mj-lt"/>
                          <a:ea typeface="Arial Unicode MS" panose="020B0604020202020204" pitchFamily="34" charset="-128"/>
                          <a:cs typeface="Arial Unicode MS" panose="020B0604020202020204" pitchFamily="34" charset="-128"/>
                        </a:rPr>
                        <a:t>4.  Harmonized on line in-situ monitoring platforms including new technologies and units in Europe.</a:t>
                      </a:r>
                      <a:endParaRPr lang="it-IT" sz="1600" b="0" i="0" dirty="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lang="en-US" sz="1600" dirty="0" smtClean="0">
                          <a:solidFill>
                            <a:schemeClr val="bg1"/>
                          </a:solidFill>
                          <a:latin typeface="+mj-lt"/>
                          <a:ea typeface="Arial Unicode MS" panose="020B0604020202020204" pitchFamily="34" charset="-128"/>
                          <a:cs typeface="Arial Unicode MS" panose="020B0604020202020204" pitchFamily="34" charset="-128"/>
                        </a:rPr>
                        <a:t>Huge amount of data including spectra from drones and non-governmental networks should be harmonized so as to include all measured data in the radiological picture.</a:t>
                      </a:r>
                      <a:r>
                        <a:rPr lang="en-GB" sz="1600" dirty="0" smtClean="0">
                          <a:solidFill>
                            <a:schemeClr val="bg1"/>
                          </a:solidFill>
                          <a:latin typeface="+mj-lt"/>
                          <a:ea typeface="Arial Unicode MS" panose="020B0604020202020204" pitchFamily="34" charset="-128"/>
                          <a:cs typeface="Arial Unicode MS" panose="020B0604020202020204" pitchFamily="34" charset="-128"/>
                        </a:rPr>
                        <a:t> </a:t>
                      </a:r>
                      <a:endParaRPr lang="it-IT" sz="160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020734620"/>
                  </a:ext>
                </a:extLst>
              </a:tr>
            </a:tbl>
          </a:graphicData>
        </a:graphic>
      </p:graphicFrame>
      <p:sp>
        <p:nvSpPr>
          <p:cNvPr id="4" name="Titolo 1"/>
          <p:cNvSpPr>
            <a:spLocks noGrp="1"/>
          </p:cNvSpPr>
          <p:nvPr>
            <p:ph type="title"/>
          </p:nvPr>
        </p:nvSpPr>
        <p:spPr>
          <a:xfrm>
            <a:off x="838200" y="134387"/>
            <a:ext cx="10515600" cy="793801"/>
          </a:xfrm>
        </p:spPr>
        <p:txBody>
          <a:bodyPr>
            <a:normAutofit fontScale="90000"/>
          </a:bodyPr>
          <a:lstStyle/>
          <a:p>
            <a:r>
              <a:rPr lang="en-US" b="1" dirty="0">
                <a:ln w="22225" cmpd="thickThin">
                  <a:solidFill>
                    <a:schemeClr val="bg1"/>
                  </a:solidFill>
                  <a:prstDash val="solid"/>
                </a:ln>
                <a:solidFill>
                  <a:schemeClr val="accent2"/>
                </a:solidFill>
              </a:rPr>
              <a:t>Challenge 3 – </a:t>
            </a:r>
            <a:r>
              <a:rPr lang="en-US" b="1" dirty="0" smtClean="0">
                <a:ln w="22225" cmpd="thickThin">
                  <a:solidFill>
                    <a:schemeClr val="bg1"/>
                  </a:solidFill>
                  <a:prstDash val="solid"/>
                </a:ln>
                <a:solidFill>
                  <a:schemeClr val="accent2"/>
                </a:solidFill>
              </a:rPr>
              <a:t>objectives</a:t>
            </a:r>
            <a:br>
              <a:rPr lang="en-US" b="1" dirty="0" smtClean="0">
                <a:ln w="22225" cmpd="thickThin">
                  <a:solidFill>
                    <a:schemeClr val="bg1"/>
                  </a:solidFill>
                  <a:prstDash val="solid"/>
                </a:ln>
                <a:solidFill>
                  <a:schemeClr val="accent2"/>
                </a:solidFill>
              </a:rPr>
            </a:b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improve environmental monitoring</a:t>
            </a:r>
            <a:r>
              <a:rPr lang="en-GB"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r>
            <a:b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br>
            <a:endPar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cxnSp>
        <p:nvCxnSpPr>
          <p:cNvPr id="5" name="Connettore diritto 4"/>
          <p:cNvCxnSpPr/>
          <p:nvPr/>
        </p:nvCxnSpPr>
        <p:spPr>
          <a:xfrm flipH="1">
            <a:off x="1" y="948583"/>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835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269480" y="2722094"/>
            <a:ext cx="9730421" cy="1716367"/>
          </a:xfrm>
          <a:prstGeom prst="rect">
            <a:avLst/>
          </a:prstGeom>
        </p:spPr>
        <p:txBody>
          <a:bodyPr wrap="none">
            <a:spAutoFit/>
          </a:bodyPr>
          <a:lstStyle/>
          <a:p>
            <a:pPr marL="0" indent="0" algn="ctr">
              <a:buNone/>
            </a:pPr>
            <a:r>
              <a:rPr lang="en-US" sz="8000" b="1" dirty="0" smtClean="0">
                <a:ln w="22225" cmpd="thickThin">
                  <a:solidFill>
                    <a:schemeClr val="bg1"/>
                  </a:solidFill>
                  <a:prstDash val="solid"/>
                </a:ln>
                <a:solidFill>
                  <a:schemeClr val="accent2"/>
                </a:solidFill>
                <a:latin typeface="+mj-lt"/>
                <a:ea typeface="+mj-ea"/>
                <a:cs typeface="+mj-cs"/>
              </a:rPr>
              <a:t>Challenge 4</a:t>
            </a:r>
          </a:p>
          <a:p>
            <a:pPr marL="0" indent="0" algn="ctr">
              <a:buNone/>
            </a:pPr>
            <a:r>
              <a:rPr lang="en-GB" dirty="0">
                <a:solidFill>
                  <a:schemeClr val="bg1"/>
                </a:solidFill>
              </a:rPr>
              <a:t>Challenges and opportunities of citizen engagement in dosimetry </a:t>
            </a:r>
            <a:endParaRPr lang="it-IT" dirty="0">
              <a:solidFill>
                <a:schemeClr val="bg1"/>
              </a:solidFill>
            </a:endParaRPr>
          </a:p>
        </p:txBody>
      </p:sp>
    </p:spTree>
    <p:extLst>
      <p:ext uri="{BB962C8B-B14F-4D97-AF65-F5344CB8AC3E}">
        <p14:creationId xmlns:p14="http://schemas.microsoft.com/office/powerpoint/2010/main" val="21585537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1323373"/>
            <a:ext cx="11310258" cy="5033714"/>
          </a:xfrm>
        </p:spPr>
        <p:txBody>
          <a:bodyPr>
            <a:noAutofit/>
          </a:bodyPr>
          <a:lstStyle/>
          <a:p>
            <a:pPr lvl="0">
              <a:lnSpc>
                <a:spcPct val="110000"/>
              </a:lnSpc>
              <a:spcBef>
                <a:spcPts val="0"/>
              </a:spcBef>
            </a:pPr>
            <a:r>
              <a:rPr lang="en-GB" sz="2400" dirty="0" smtClean="0">
                <a:solidFill>
                  <a:schemeClr val="bg1"/>
                </a:solidFill>
                <a:latin typeface="+mj-lt"/>
                <a:ea typeface="Arial Unicode MS" panose="020B0604020202020204" pitchFamily="34" charset="-128"/>
                <a:cs typeface="Arial Unicode MS" panose="020B0604020202020204" pitchFamily="34" charset="-128"/>
              </a:rPr>
              <a:t>To assess and develop </a:t>
            </a:r>
            <a:r>
              <a:rPr lang="en-GB" sz="2400" dirty="0">
                <a:solidFill>
                  <a:schemeClr val="bg1"/>
                </a:solidFill>
                <a:latin typeface="+mj-lt"/>
                <a:ea typeface="Arial Unicode MS" panose="020B0604020202020204" pitchFamily="34" charset="-128"/>
                <a:cs typeface="Arial Unicode MS" panose="020B0604020202020204" pitchFamily="34" charset="-128"/>
              </a:rPr>
              <a:t>accessible, user-friendly, accurate and reliable tools tuned for citizens to perform their own radiation </a:t>
            </a:r>
            <a:r>
              <a:rPr lang="en-GB" sz="2400" dirty="0" smtClean="0">
                <a:solidFill>
                  <a:schemeClr val="bg1"/>
                </a:solidFill>
                <a:latin typeface="+mj-lt"/>
                <a:ea typeface="Arial Unicode MS" panose="020B0604020202020204" pitchFamily="34" charset="-128"/>
                <a:cs typeface="Arial Unicode MS" panose="020B0604020202020204" pitchFamily="34" charset="-128"/>
              </a:rPr>
              <a:t>measurements</a:t>
            </a:r>
            <a:endParaRPr lang="it-IT" sz="2400" dirty="0">
              <a:solidFill>
                <a:schemeClr val="bg1"/>
              </a:solidFill>
              <a:latin typeface="+mj-lt"/>
              <a:ea typeface="Arial Unicode MS" panose="020B0604020202020204" pitchFamily="34" charset="-128"/>
              <a:cs typeface="Arial Unicode MS" panose="020B0604020202020204" pitchFamily="34" charset="-128"/>
            </a:endParaRPr>
          </a:p>
          <a:p>
            <a:pPr lvl="0">
              <a:lnSpc>
                <a:spcPct val="110000"/>
              </a:lnSpc>
              <a:spcBef>
                <a:spcPts val="1800"/>
              </a:spcBef>
            </a:pPr>
            <a:r>
              <a:rPr lang="en-GB" sz="2400" dirty="0">
                <a:solidFill>
                  <a:schemeClr val="bg1"/>
                </a:solidFill>
                <a:latin typeface="+mj-lt"/>
                <a:ea typeface="Arial Unicode MS" panose="020B0604020202020204" pitchFamily="34" charset="-128"/>
                <a:cs typeface="Arial Unicode MS" panose="020B0604020202020204" pitchFamily="34" charset="-128"/>
              </a:rPr>
              <a:t>To provide citizens </a:t>
            </a:r>
            <a:r>
              <a:rPr lang="en-GB" sz="2400" dirty="0" smtClean="0">
                <a:solidFill>
                  <a:schemeClr val="bg1"/>
                </a:solidFill>
                <a:latin typeface="+mj-lt"/>
                <a:ea typeface="Arial Unicode MS" panose="020B0604020202020204" pitchFamily="34" charset="-128"/>
                <a:cs typeface="Arial Unicode MS" panose="020B0604020202020204" pitchFamily="34" charset="-128"/>
              </a:rPr>
              <a:t>with:</a:t>
            </a:r>
          </a:p>
          <a:p>
            <a:pPr marL="501650" lvl="1" indent="-285750">
              <a:lnSpc>
                <a:spcPct val="110000"/>
              </a:lnSpc>
              <a:spcBef>
                <a:spcPts val="0"/>
              </a:spcBef>
              <a:buFont typeface="Wingdings" panose="05000000000000000000" pitchFamily="2" charset="2"/>
              <a:buChar char="ü"/>
            </a:pPr>
            <a:r>
              <a:rPr lang="en-GB" dirty="0" smtClean="0">
                <a:solidFill>
                  <a:schemeClr val="bg1"/>
                </a:solidFill>
                <a:latin typeface="+mj-lt"/>
                <a:ea typeface="Arial Unicode MS" panose="020B0604020202020204" pitchFamily="34" charset="-128"/>
                <a:cs typeface="Arial Unicode MS" panose="020B0604020202020204" pitchFamily="34" charset="-128"/>
              </a:rPr>
              <a:t>clear </a:t>
            </a:r>
            <a:r>
              <a:rPr lang="en-GB" dirty="0">
                <a:solidFill>
                  <a:schemeClr val="bg1"/>
                </a:solidFill>
                <a:latin typeface="+mj-lt"/>
                <a:ea typeface="Arial Unicode MS" panose="020B0604020202020204" pitchFamily="34" charset="-128"/>
                <a:cs typeface="Arial Unicode MS" panose="020B0604020202020204" pitchFamily="34" charset="-128"/>
              </a:rPr>
              <a:t>information </a:t>
            </a:r>
            <a:r>
              <a:rPr lang="en-GB" dirty="0" smtClean="0">
                <a:solidFill>
                  <a:schemeClr val="bg1"/>
                </a:solidFill>
                <a:latin typeface="+mj-lt"/>
                <a:ea typeface="Arial Unicode MS" panose="020B0604020202020204" pitchFamily="34" charset="-128"/>
                <a:cs typeface="Arial Unicode MS" panose="020B0604020202020204" pitchFamily="34" charset="-128"/>
              </a:rPr>
              <a:t>for a </a:t>
            </a:r>
            <a:r>
              <a:rPr lang="en-GB" dirty="0">
                <a:solidFill>
                  <a:schemeClr val="bg1"/>
                </a:solidFill>
                <a:latin typeface="+mj-lt"/>
                <a:ea typeface="Arial Unicode MS" panose="020B0604020202020204" pitchFamily="34" charset="-128"/>
                <a:cs typeface="Arial Unicode MS" panose="020B0604020202020204" pitchFamily="34" charset="-128"/>
              </a:rPr>
              <a:t>better understanding of </a:t>
            </a:r>
            <a:r>
              <a:rPr lang="en-GB" dirty="0" smtClean="0">
                <a:solidFill>
                  <a:schemeClr val="bg1"/>
                </a:solidFill>
                <a:latin typeface="+mj-lt"/>
                <a:ea typeface="Arial Unicode MS" panose="020B0604020202020204" pitchFamily="34" charset="-128"/>
                <a:cs typeface="Arial Unicode MS" panose="020B0604020202020204" pitchFamily="34" charset="-128"/>
              </a:rPr>
              <a:t>dose, health </a:t>
            </a:r>
            <a:r>
              <a:rPr lang="en-GB" dirty="0">
                <a:solidFill>
                  <a:schemeClr val="bg1"/>
                </a:solidFill>
                <a:latin typeface="+mj-lt"/>
                <a:ea typeface="Arial Unicode MS" panose="020B0604020202020204" pitchFamily="34" charset="-128"/>
                <a:cs typeface="Arial Unicode MS" panose="020B0604020202020204" pitchFamily="34" charset="-128"/>
              </a:rPr>
              <a:t>risks and uncertainties </a:t>
            </a:r>
            <a:endParaRPr lang="en-GB" dirty="0" smtClean="0">
              <a:solidFill>
                <a:schemeClr val="bg1"/>
              </a:solidFill>
              <a:latin typeface="+mj-lt"/>
              <a:ea typeface="Arial Unicode MS" panose="020B0604020202020204" pitchFamily="34" charset="-128"/>
              <a:cs typeface="Arial Unicode MS" panose="020B0604020202020204" pitchFamily="34" charset="-128"/>
            </a:endParaRPr>
          </a:p>
          <a:p>
            <a:pPr marL="501650" lvl="1" indent="-285750">
              <a:lnSpc>
                <a:spcPct val="110000"/>
              </a:lnSpc>
              <a:spcBef>
                <a:spcPts val="0"/>
              </a:spcBef>
              <a:buFont typeface="Wingdings" panose="05000000000000000000" pitchFamily="2" charset="2"/>
              <a:buChar char="ü"/>
            </a:pPr>
            <a:r>
              <a:rPr lang="en-GB" dirty="0" smtClean="0">
                <a:solidFill>
                  <a:schemeClr val="bg1"/>
                </a:solidFill>
                <a:latin typeface="+mj-lt"/>
                <a:ea typeface="Arial Unicode MS" panose="020B0604020202020204" pitchFamily="34" charset="-128"/>
                <a:cs typeface="Arial Unicode MS" panose="020B0604020202020204" pitchFamily="34" charset="-128"/>
              </a:rPr>
              <a:t>indications to choose appropriate </a:t>
            </a:r>
            <a:r>
              <a:rPr lang="en-GB" dirty="0">
                <a:solidFill>
                  <a:schemeClr val="bg1"/>
                </a:solidFill>
                <a:latin typeface="+mj-lt"/>
                <a:ea typeface="Arial Unicode MS" panose="020B0604020202020204" pitchFamily="34" charset="-128"/>
                <a:cs typeface="Arial Unicode MS" panose="020B0604020202020204" pitchFamily="34" charset="-128"/>
              </a:rPr>
              <a:t>technology to perform </a:t>
            </a:r>
            <a:r>
              <a:rPr lang="en-GB" dirty="0" smtClean="0">
                <a:solidFill>
                  <a:schemeClr val="bg1"/>
                </a:solidFill>
                <a:latin typeface="+mj-lt"/>
                <a:ea typeface="Arial Unicode MS" panose="020B0604020202020204" pitchFamily="34" charset="-128"/>
                <a:cs typeface="Arial Unicode MS" panose="020B0604020202020204" pitchFamily="34" charset="-128"/>
              </a:rPr>
              <a:t>their </a:t>
            </a:r>
            <a:r>
              <a:rPr lang="en-GB" dirty="0">
                <a:solidFill>
                  <a:schemeClr val="bg1"/>
                </a:solidFill>
                <a:latin typeface="+mj-lt"/>
                <a:ea typeface="Arial Unicode MS" panose="020B0604020202020204" pitchFamily="34" charset="-128"/>
                <a:cs typeface="Arial Unicode MS" panose="020B0604020202020204" pitchFamily="34" charset="-128"/>
              </a:rPr>
              <a:t>own </a:t>
            </a:r>
            <a:r>
              <a:rPr lang="en-GB" dirty="0" smtClean="0">
                <a:solidFill>
                  <a:schemeClr val="bg1"/>
                </a:solidFill>
                <a:latin typeface="+mj-lt"/>
                <a:ea typeface="Arial Unicode MS" panose="020B0604020202020204" pitchFamily="34" charset="-128"/>
                <a:cs typeface="Arial Unicode MS" panose="020B0604020202020204" pitchFamily="34" charset="-128"/>
              </a:rPr>
              <a:t>measurements</a:t>
            </a:r>
            <a:endParaRPr lang="it-IT" dirty="0">
              <a:solidFill>
                <a:schemeClr val="bg1"/>
              </a:solidFill>
              <a:latin typeface="+mj-lt"/>
              <a:ea typeface="Arial Unicode MS" panose="020B0604020202020204" pitchFamily="34" charset="-128"/>
              <a:cs typeface="Arial Unicode MS" panose="020B0604020202020204" pitchFamily="34" charset="-128"/>
            </a:endParaRPr>
          </a:p>
          <a:p>
            <a:pPr lvl="0">
              <a:lnSpc>
                <a:spcPct val="110000"/>
              </a:lnSpc>
              <a:spcBef>
                <a:spcPts val="1800"/>
              </a:spcBef>
            </a:pPr>
            <a:r>
              <a:rPr lang="en-GB" sz="2400" dirty="0" smtClean="0">
                <a:solidFill>
                  <a:schemeClr val="bg1"/>
                </a:solidFill>
                <a:latin typeface="+mj-lt"/>
                <a:ea typeface="Arial Unicode MS" panose="020B0604020202020204" pitchFamily="34" charset="-128"/>
                <a:cs typeface="Arial Unicode MS" panose="020B0604020202020204" pitchFamily="34" charset="-128"/>
              </a:rPr>
              <a:t>To involve </a:t>
            </a:r>
            <a:r>
              <a:rPr lang="en-GB" sz="2400" dirty="0">
                <a:solidFill>
                  <a:schemeClr val="bg1"/>
                </a:solidFill>
                <a:latin typeface="+mj-lt"/>
                <a:ea typeface="Arial Unicode MS" panose="020B0604020202020204" pitchFamily="34" charset="-128"/>
                <a:cs typeface="Arial Unicode MS" panose="020B0604020202020204" pitchFamily="34" charset="-128"/>
              </a:rPr>
              <a:t>citizens in ongoing </a:t>
            </a:r>
            <a:r>
              <a:rPr lang="en-GB" sz="2400" dirty="0" smtClean="0">
                <a:solidFill>
                  <a:schemeClr val="bg1"/>
                </a:solidFill>
                <a:latin typeface="+mj-lt"/>
                <a:ea typeface="Arial Unicode MS" panose="020B0604020202020204" pitchFamily="34" charset="-128"/>
                <a:cs typeface="Arial Unicode MS" panose="020B0604020202020204" pitchFamily="34" charset="-128"/>
              </a:rPr>
              <a:t>research </a:t>
            </a:r>
            <a:r>
              <a:rPr lang="en-GB" sz="2400" dirty="0">
                <a:solidFill>
                  <a:schemeClr val="bg1"/>
                </a:solidFill>
                <a:latin typeface="+mj-lt"/>
                <a:ea typeface="Arial Unicode MS" panose="020B0604020202020204" pitchFamily="34" charset="-128"/>
                <a:cs typeface="Arial Unicode MS" panose="020B0604020202020204" pitchFamily="34" charset="-128"/>
              </a:rPr>
              <a:t>to ensure their access to the required expertise </a:t>
            </a:r>
            <a:r>
              <a:rPr lang="en-GB" sz="2400" dirty="0" smtClean="0">
                <a:solidFill>
                  <a:schemeClr val="bg1"/>
                </a:solidFill>
                <a:latin typeface="+mj-lt"/>
                <a:ea typeface="Arial Unicode MS" panose="020B0604020202020204" pitchFamily="34" charset="-128"/>
                <a:cs typeface="Arial Unicode MS" panose="020B0604020202020204" pitchFamily="34" charset="-128"/>
              </a:rPr>
              <a:t>and </a:t>
            </a:r>
            <a:r>
              <a:rPr lang="en-GB" sz="2400" dirty="0">
                <a:solidFill>
                  <a:schemeClr val="bg1"/>
                </a:solidFill>
                <a:latin typeface="+mj-lt"/>
                <a:ea typeface="Arial Unicode MS" panose="020B0604020202020204" pitchFamily="34" charset="-128"/>
                <a:cs typeface="Arial Unicode MS" panose="020B0604020202020204" pitchFamily="34" charset="-128"/>
              </a:rPr>
              <a:t>to ensure that the dosimetry is performed as accurately and reliably as possible; </a:t>
            </a:r>
            <a:endParaRPr lang="it-IT" sz="2400" dirty="0">
              <a:solidFill>
                <a:schemeClr val="bg1"/>
              </a:solidFill>
              <a:latin typeface="+mj-lt"/>
              <a:ea typeface="Arial Unicode MS" panose="020B0604020202020204" pitchFamily="34" charset="-128"/>
              <a:cs typeface="Arial Unicode MS" panose="020B0604020202020204" pitchFamily="34" charset="-128"/>
            </a:endParaRPr>
          </a:p>
          <a:p>
            <a:pPr lvl="0">
              <a:lnSpc>
                <a:spcPct val="110000"/>
              </a:lnSpc>
              <a:spcBef>
                <a:spcPts val="1800"/>
              </a:spcBef>
            </a:pPr>
            <a:r>
              <a:rPr lang="en-GB" sz="2400" dirty="0" smtClean="0">
                <a:solidFill>
                  <a:schemeClr val="bg1"/>
                </a:solidFill>
                <a:latin typeface="+mj-lt"/>
                <a:ea typeface="Arial Unicode MS" panose="020B0604020202020204" pitchFamily="34" charset="-128"/>
                <a:cs typeface="Arial Unicode MS" panose="020B0604020202020204" pitchFamily="34" charset="-128"/>
              </a:rPr>
              <a:t>To bring </a:t>
            </a:r>
            <a:r>
              <a:rPr lang="en-GB" sz="2400" dirty="0">
                <a:solidFill>
                  <a:schemeClr val="bg1"/>
                </a:solidFill>
                <a:latin typeface="+mj-lt"/>
                <a:ea typeface="Arial Unicode MS" panose="020B0604020202020204" pitchFamily="34" charset="-128"/>
                <a:cs typeface="Arial Unicode MS" panose="020B0604020202020204" pitchFamily="34" charset="-128"/>
              </a:rPr>
              <a:t>together citizens, </a:t>
            </a:r>
            <a:r>
              <a:rPr lang="en-GB" sz="2400" dirty="0" smtClean="0">
                <a:solidFill>
                  <a:schemeClr val="bg1"/>
                </a:solidFill>
                <a:latin typeface="+mj-lt"/>
                <a:ea typeface="Arial Unicode MS" panose="020B0604020202020204" pitchFamily="34" charset="-128"/>
                <a:cs typeface="Arial Unicode MS" panose="020B0604020202020204" pitchFamily="34" charset="-128"/>
              </a:rPr>
              <a:t>dosimetry, </a:t>
            </a:r>
            <a:r>
              <a:rPr lang="en-GB" sz="2400" dirty="0">
                <a:solidFill>
                  <a:schemeClr val="bg1"/>
                </a:solidFill>
                <a:latin typeface="+mj-lt"/>
                <a:ea typeface="Arial Unicode MS" panose="020B0604020202020204" pitchFamily="34" charset="-128"/>
                <a:cs typeface="Arial Unicode MS" panose="020B0604020202020204" pitchFamily="34" charset="-128"/>
              </a:rPr>
              <a:t>social sciences </a:t>
            </a:r>
            <a:r>
              <a:rPr lang="en-GB" sz="2400" dirty="0" smtClean="0">
                <a:solidFill>
                  <a:schemeClr val="bg1"/>
                </a:solidFill>
                <a:latin typeface="+mj-lt"/>
                <a:ea typeface="Arial Unicode MS" panose="020B0604020202020204" pitchFamily="34" charset="-128"/>
                <a:cs typeface="Arial Unicode MS" panose="020B0604020202020204" pitchFamily="34" charset="-128"/>
              </a:rPr>
              <a:t>and emergency </a:t>
            </a:r>
            <a:r>
              <a:rPr lang="en-GB" sz="2400" dirty="0">
                <a:solidFill>
                  <a:schemeClr val="bg1"/>
                </a:solidFill>
                <a:latin typeface="+mj-lt"/>
                <a:ea typeface="Arial Unicode MS" panose="020B0604020202020204" pitchFamily="34" charset="-128"/>
                <a:cs typeface="Arial Unicode MS" panose="020B0604020202020204" pitchFamily="34" charset="-128"/>
              </a:rPr>
              <a:t>response </a:t>
            </a:r>
            <a:r>
              <a:rPr lang="en-GB" sz="2400" dirty="0" smtClean="0">
                <a:solidFill>
                  <a:schemeClr val="bg1"/>
                </a:solidFill>
                <a:latin typeface="+mj-lt"/>
                <a:ea typeface="Arial Unicode MS" panose="020B0604020202020204" pitchFamily="34" charset="-128"/>
                <a:cs typeface="Arial Unicode MS" panose="020B0604020202020204" pitchFamily="34" charset="-128"/>
              </a:rPr>
              <a:t>experts, </a:t>
            </a:r>
            <a:r>
              <a:rPr lang="en-GB" sz="2400" dirty="0">
                <a:solidFill>
                  <a:schemeClr val="bg1"/>
                </a:solidFill>
                <a:latin typeface="+mj-lt"/>
                <a:ea typeface="Arial Unicode MS" panose="020B0604020202020204" pitchFamily="34" charset="-128"/>
                <a:cs typeface="Arial Unicode MS" panose="020B0604020202020204" pitchFamily="34" charset="-128"/>
              </a:rPr>
              <a:t>and authorities in multidisciplinary projects </a:t>
            </a:r>
            <a:r>
              <a:rPr lang="en-GB" sz="2400" dirty="0" smtClean="0">
                <a:solidFill>
                  <a:schemeClr val="bg1"/>
                </a:solidFill>
                <a:latin typeface="+mj-lt"/>
                <a:ea typeface="Arial Unicode MS" panose="020B0604020202020204" pitchFamily="34" charset="-128"/>
                <a:cs typeface="Arial Unicode MS" panose="020B0604020202020204" pitchFamily="34" charset="-128"/>
              </a:rPr>
              <a:t>to </a:t>
            </a:r>
            <a:r>
              <a:rPr lang="en-GB" sz="2400" dirty="0">
                <a:solidFill>
                  <a:schemeClr val="bg1"/>
                </a:solidFill>
                <a:latin typeface="+mj-lt"/>
                <a:ea typeface="Arial Unicode MS" panose="020B0604020202020204" pitchFamily="34" charset="-128"/>
                <a:cs typeface="Arial Unicode MS" panose="020B0604020202020204" pitchFamily="34" charset="-128"/>
              </a:rPr>
              <a:t>increase </a:t>
            </a:r>
            <a:r>
              <a:rPr lang="en-GB" sz="2400" dirty="0" smtClean="0">
                <a:solidFill>
                  <a:schemeClr val="bg1"/>
                </a:solidFill>
                <a:latin typeface="+mj-lt"/>
                <a:ea typeface="Arial Unicode MS" panose="020B0604020202020204" pitchFamily="34" charset="-128"/>
                <a:cs typeface="Arial Unicode MS" panose="020B0604020202020204" pitchFamily="34" charset="-128"/>
              </a:rPr>
              <a:t>understanding </a:t>
            </a:r>
            <a:r>
              <a:rPr lang="en-GB" sz="2400" dirty="0">
                <a:solidFill>
                  <a:schemeClr val="bg1"/>
                </a:solidFill>
                <a:latin typeface="+mj-lt"/>
                <a:ea typeface="Arial Unicode MS" panose="020B0604020202020204" pitchFamily="34" charset="-128"/>
                <a:cs typeface="Arial Unicode MS" panose="020B0604020202020204" pitchFamily="34" charset="-128"/>
              </a:rPr>
              <a:t>and trust </a:t>
            </a:r>
            <a:r>
              <a:rPr lang="en-GB" sz="2400" dirty="0" smtClean="0">
                <a:solidFill>
                  <a:schemeClr val="bg1"/>
                </a:solidFill>
                <a:latin typeface="+mj-lt"/>
                <a:ea typeface="Arial Unicode MS" panose="020B0604020202020204" pitchFamily="34" charset="-128"/>
                <a:cs typeface="Arial Unicode MS" panose="020B0604020202020204" pitchFamily="34" charset="-128"/>
              </a:rPr>
              <a:t>in </a:t>
            </a:r>
            <a:r>
              <a:rPr lang="en-GB" sz="2400" dirty="0">
                <a:solidFill>
                  <a:schemeClr val="bg1"/>
                </a:solidFill>
                <a:latin typeface="+mj-lt"/>
                <a:ea typeface="Arial Unicode MS" panose="020B0604020202020204" pitchFamily="34" charset="-128"/>
                <a:cs typeface="Arial Unicode MS" panose="020B0604020202020204" pitchFamily="34" charset="-128"/>
              </a:rPr>
              <a:t>radiation protection and emergency response</a:t>
            </a:r>
            <a:r>
              <a:rPr lang="en-GB" sz="2400" dirty="0" smtClean="0">
                <a:solidFill>
                  <a:schemeClr val="bg1"/>
                </a:solidFill>
                <a:latin typeface="+mj-lt"/>
                <a:ea typeface="Arial Unicode MS" panose="020B0604020202020204" pitchFamily="34" charset="-128"/>
                <a:cs typeface="Arial Unicode MS" panose="020B0604020202020204" pitchFamily="34" charset="-128"/>
              </a:rPr>
              <a:t>.</a:t>
            </a:r>
            <a:endParaRPr lang="it-IT" sz="2400" dirty="0">
              <a:solidFill>
                <a:schemeClr val="bg1"/>
              </a:solidFill>
              <a:latin typeface="+mj-lt"/>
              <a:ea typeface="Arial Unicode MS" panose="020B0604020202020204" pitchFamily="34" charset="-128"/>
              <a:cs typeface="Arial Unicode MS" panose="020B0604020202020204" pitchFamily="34" charset="-128"/>
            </a:endParaRPr>
          </a:p>
        </p:txBody>
      </p:sp>
      <p:sp>
        <p:nvSpPr>
          <p:cNvPr id="4" name="Titolo 1"/>
          <p:cNvSpPr txBox="1">
            <a:spLocks/>
          </p:cNvSpPr>
          <p:nvPr/>
        </p:nvSpPr>
        <p:spPr>
          <a:xfrm>
            <a:off x="838200" y="168318"/>
            <a:ext cx="10515600" cy="795705"/>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n w="22225" cmpd="thickThin">
                  <a:solidFill>
                    <a:schemeClr val="bg1"/>
                  </a:solidFill>
                  <a:prstDash val="solid"/>
                </a:ln>
                <a:solidFill>
                  <a:schemeClr val="accent2"/>
                </a:solidFill>
              </a:rPr>
              <a:t>Challenge 4: Objectives</a:t>
            </a:r>
          </a:p>
          <a:p>
            <a:r>
              <a:rPr lang="en-GB" sz="15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Challenges and opportunities of citizen engagement in dosimetry </a:t>
            </a:r>
            <a:endParaRPr lang="en-US" sz="15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cxnSp>
        <p:nvCxnSpPr>
          <p:cNvPr id="5" name="Connettore diritto 4"/>
          <p:cNvCxnSpPr/>
          <p:nvPr/>
        </p:nvCxnSpPr>
        <p:spPr>
          <a:xfrm flipH="1">
            <a:off x="1" y="948583"/>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90942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107559092"/>
              </p:ext>
            </p:extLst>
          </p:nvPr>
        </p:nvGraphicFramePr>
        <p:xfrm>
          <a:off x="838200" y="1274499"/>
          <a:ext cx="10949062" cy="4922859"/>
        </p:xfrm>
        <a:graphic>
          <a:graphicData uri="http://schemas.openxmlformats.org/drawingml/2006/table">
            <a:tbl>
              <a:tblPr firstRow="1" bandRow="1">
                <a:tableStyleId>{5C22544A-7EE6-4342-B048-85BDC9FD1C3A}</a:tableStyleId>
              </a:tblPr>
              <a:tblGrid>
                <a:gridCol w="2870051">
                  <a:extLst>
                    <a:ext uri="{9D8B030D-6E8A-4147-A177-3AD203B41FA5}">
                      <a16:colId xmlns:a16="http://schemas.microsoft.com/office/drawing/2014/main" xmlns="" val="2421362551"/>
                    </a:ext>
                  </a:extLst>
                </a:gridCol>
                <a:gridCol w="8079011">
                  <a:extLst>
                    <a:ext uri="{9D8B030D-6E8A-4147-A177-3AD203B41FA5}">
                      <a16:colId xmlns:a16="http://schemas.microsoft.com/office/drawing/2014/main" xmlns="" val="1939791613"/>
                    </a:ext>
                  </a:extLst>
                </a:gridCol>
              </a:tblGrid>
              <a:tr h="1094628">
                <a:tc>
                  <a:txBody>
                    <a:bodyPr/>
                    <a:lstStyle/>
                    <a:p>
                      <a:pPr marL="0" indent="0">
                        <a:lnSpc>
                          <a:spcPct val="100000"/>
                        </a:lnSpc>
                        <a:spcBef>
                          <a:spcPts val="0"/>
                        </a:spcBef>
                        <a:buNone/>
                      </a:pPr>
                      <a:r>
                        <a:rPr lang="en-US" sz="1800" b="0" i="0" dirty="0" smtClean="0">
                          <a:solidFill>
                            <a:schemeClr val="bg1"/>
                          </a:solidFill>
                          <a:latin typeface="+mj-lt"/>
                        </a:rPr>
                        <a:t>1. </a:t>
                      </a:r>
                      <a:r>
                        <a:rPr lang="en-GB" sz="1800" b="0" dirty="0" smtClean="0">
                          <a:solidFill>
                            <a:schemeClr val="bg1"/>
                          </a:solidFill>
                          <a:latin typeface="+mj-lt"/>
                          <a:ea typeface="Arial Unicode MS" panose="020B0604020202020204" pitchFamily="34" charset="-128"/>
                          <a:cs typeface="Arial Unicode MS" panose="020B0604020202020204" pitchFamily="34" charset="-128"/>
                        </a:rPr>
                        <a:t>Evaluation of existing and development of new dosimetry tools for citizens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lvl="0" indent="-285750">
                        <a:buFont typeface="Arial" panose="020B0604020202020204" pitchFamily="34" charset="0"/>
                        <a:buChar char="•"/>
                      </a:pPr>
                      <a:r>
                        <a:rPr lang="en-GB" sz="1800" b="0" kern="1200" dirty="0" smtClean="0">
                          <a:solidFill>
                            <a:srgbClr val="FFFF00"/>
                          </a:solidFill>
                          <a:effectLst/>
                          <a:latin typeface="+mj-lt"/>
                          <a:ea typeface="+mn-ea"/>
                          <a:cs typeface="+mn-cs"/>
                        </a:rPr>
                        <a:t>Performance evaluation (scope, accuracy, reliability, user-friendliness,</a:t>
                      </a:r>
                      <a:r>
                        <a:rPr lang="en-GB" sz="1800" b="0" kern="1200" baseline="0" dirty="0" smtClean="0">
                          <a:solidFill>
                            <a:srgbClr val="FFFF00"/>
                          </a:solidFill>
                          <a:effectLst/>
                          <a:latin typeface="+mj-lt"/>
                          <a:ea typeface="+mn-ea"/>
                          <a:cs typeface="+mn-cs"/>
                        </a:rPr>
                        <a:t> </a:t>
                      </a:r>
                      <a:r>
                        <a:rPr lang="en-GB" sz="1800" b="0" kern="1200" dirty="0" smtClean="0">
                          <a:solidFill>
                            <a:srgbClr val="FFFF00"/>
                          </a:solidFill>
                          <a:effectLst/>
                          <a:latin typeface="+mj-lt"/>
                          <a:ea typeface="+mn-ea"/>
                          <a:cs typeface="+mn-cs"/>
                        </a:rPr>
                        <a:t>etc.) </a:t>
                      </a:r>
                    </a:p>
                    <a:p>
                      <a:pPr marL="285750" lvl="0" indent="-285750">
                        <a:buFont typeface="Arial" panose="020B0604020202020204" pitchFamily="34" charset="0"/>
                        <a:buChar char="•"/>
                      </a:pPr>
                      <a:r>
                        <a:rPr lang="en-GB" sz="1800" b="0" kern="1200" dirty="0" smtClean="0">
                          <a:solidFill>
                            <a:schemeClr val="bg1"/>
                          </a:solidFill>
                          <a:effectLst/>
                          <a:latin typeface="+mj-lt"/>
                          <a:ea typeface="+mn-ea"/>
                          <a:cs typeface="+mn-cs"/>
                        </a:rPr>
                        <a:t>Evaluate possible contribution</a:t>
                      </a:r>
                      <a:r>
                        <a:rPr lang="en-GB" sz="1800" b="0" kern="1200" baseline="0" dirty="0" smtClean="0">
                          <a:solidFill>
                            <a:schemeClr val="bg1"/>
                          </a:solidFill>
                          <a:effectLst/>
                          <a:latin typeface="+mj-lt"/>
                          <a:ea typeface="+mn-ea"/>
                          <a:cs typeface="+mn-cs"/>
                        </a:rPr>
                        <a:t> to science, education and emergency response</a:t>
                      </a:r>
                    </a:p>
                    <a:p>
                      <a:pPr marL="285750" lvl="0" indent="-285750">
                        <a:buFont typeface="Arial" panose="020B0604020202020204" pitchFamily="34" charset="0"/>
                        <a:buChar char="•"/>
                      </a:pPr>
                      <a:r>
                        <a:rPr lang="en-GB" sz="1800" b="0" kern="1200" baseline="0" dirty="0" smtClean="0">
                          <a:solidFill>
                            <a:schemeClr val="bg1"/>
                          </a:solidFill>
                          <a:effectLst/>
                          <a:latin typeface="+mj-lt"/>
                          <a:ea typeface="+mn-ea"/>
                          <a:cs typeface="+mn-cs"/>
                        </a:rPr>
                        <a:t>Look for and further develop new technologies</a:t>
                      </a:r>
                      <a:endParaRPr lang="it-IT" sz="1800" b="0" kern="1200" dirty="0" smtClean="0">
                        <a:solidFill>
                          <a:schemeClr val="bg1"/>
                        </a:solidFill>
                        <a:effectLst/>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857737219"/>
                  </a:ext>
                </a:extLst>
              </a:tr>
              <a:tr h="1387759">
                <a:tc>
                  <a:txBody>
                    <a:bodyPr/>
                    <a:lstStyle/>
                    <a:p>
                      <a:pPr marL="0" marR="0" lvl="0" indent="0" algn="l" defTabSz="914400" rtl="0" eaLnBrk="1" fontAlgn="auto" latinLnBrk="0" hangingPunct="1">
                        <a:lnSpc>
                          <a:spcPct val="114000"/>
                        </a:lnSpc>
                        <a:spcBef>
                          <a:spcPts val="0"/>
                        </a:spcBef>
                        <a:spcAft>
                          <a:spcPts val="0"/>
                        </a:spcAft>
                        <a:buClrTx/>
                        <a:buSzTx/>
                        <a:buFont typeface="+mj-lt"/>
                        <a:buNone/>
                        <a:tabLst/>
                        <a:defRPr/>
                      </a:pPr>
                      <a:r>
                        <a:rPr lang="en-US" sz="1800" b="0" i="0" dirty="0" smtClean="0">
                          <a:solidFill>
                            <a:schemeClr val="bg1"/>
                          </a:solidFill>
                          <a:latin typeface="+mj-lt"/>
                        </a:rPr>
                        <a:t>2. </a:t>
                      </a:r>
                      <a:r>
                        <a:rPr lang="en-GB" sz="1800" b="0" dirty="0" smtClean="0">
                          <a:solidFill>
                            <a:schemeClr val="bg1"/>
                          </a:solidFill>
                          <a:latin typeface="+mj-lt"/>
                          <a:ea typeface="Arial Unicode MS" panose="020B0604020202020204" pitchFamily="34" charset="-128"/>
                          <a:cs typeface="Arial Unicode MS" panose="020B0604020202020204" pitchFamily="34" charset="-128"/>
                        </a:rPr>
                        <a:t>Set-up online platform with</a:t>
                      </a:r>
                      <a:r>
                        <a:rPr lang="en-GB" sz="1800" b="0" baseline="0" dirty="0" smtClean="0">
                          <a:solidFill>
                            <a:schemeClr val="bg1"/>
                          </a:solidFill>
                          <a:latin typeface="+mj-lt"/>
                          <a:ea typeface="Arial Unicode MS" panose="020B0604020202020204" pitchFamily="34" charset="-128"/>
                          <a:cs typeface="Arial Unicode MS" panose="020B0604020202020204" pitchFamily="34" charset="-128"/>
                        </a:rPr>
                        <a:t> </a:t>
                      </a:r>
                      <a:r>
                        <a:rPr lang="en-GB" sz="1800" b="0" dirty="0" smtClean="0">
                          <a:solidFill>
                            <a:schemeClr val="bg1"/>
                          </a:solidFill>
                          <a:latin typeface="+mj-lt"/>
                          <a:ea typeface="Arial Unicode MS" panose="020B0604020202020204" pitchFamily="34" charset="-128"/>
                          <a:cs typeface="Arial Unicode MS" panose="020B0604020202020204" pitchFamily="34" charset="-128"/>
                        </a:rPr>
                        <a:t>information, recommendations and instructions for citizens </a:t>
                      </a:r>
                      <a:endParaRPr lang="it-IT" sz="1800" b="0" i="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r>
                        <a:rPr lang="en-GB" sz="1800" kern="1200" dirty="0" smtClean="0">
                          <a:solidFill>
                            <a:schemeClr val="bg1"/>
                          </a:solidFill>
                          <a:effectLst/>
                          <a:latin typeface="+mj-lt"/>
                          <a:ea typeface="+mn-ea"/>
                          <a:cs typeface="+mn-cs"/>
                        </a:rPr>
                        <a:t>Develop</a:t>
                      </a:r>
                      <a:r>
                        <a:rPr lang="en-GB" sz="1800" kern="1200" baseline="0" dirty="0" smtClean="0">
                          <a:solidFill>
                            <a:schemeClr val="bg1"/>
                          </a:solidFill>
                          <a:effectLst/>
                          <a:latin typeface="+mj-lt"/>
                          <a:ea typeface="+mn-ea"/>
                          <a:cs typeface="+mn-cs"/>
                        </a:rPr>
                        <a:t> o</a:t>
                      </a:r>
                      <a:r>
                        <a:rPr lang="en-GB" sz="1800" kern="1200" dirty="0" smtClean="0">
                          <a:solidFill>
                            <a:schemeClr val="bg1"/>
                          </a:solidFill>
                          <a:effectLst/>
                          <a:latin typeface="+mj-lt"/>
                          <a:ea typeface="+mn-ea"/>
                          <a:cs typeface="+mn-cs"/>
                        </a:rPr>
                        <a:t>nline platforms with clear and reliable information for citizens, such as:</a:t>
                      </a:r>
                      <a:endParaRPr lang="it-IT" sz="1800" kern="1200" dirty="0" smtClean="0">
                        <a:solidFill>
                          <a:schemeClr val="bg1"/>
                        </a:solidFill>
                        <a:effectLst/>
                        <a:latin typeface="+mj-lt"/>
                        <a:ea typeface="+mn-ea"/>
                        <a:cs typeface="+mn-cs"/>
                      </a:endParaRPr>
                    </a:p>
                    <a:p>
                      <a:pPr marL="715963" lvl="0" indent="-285750">
                        <a:buFont typeface="Arial" panose="020B0604020202020204" pitchFamily="34" charset="0"/>
                        <a:buChar char="•"/>
                      </a:pPr>
                      <a:r>
                        <a:rPr lang="en-GB" sz="1800" kern="1200" dirty="0" smtClean="0">
                          <a:solidFill>
                            <a:srgbClr val="FFFF00"/>
                          </a:solidFill>
                          <a:effectLst/>
                          <a:latin typeface="+mj-lt"/>
                          <a:ea typeface="+mn-ea"/>
                          <a:cs typeface="+mn-cs"/>
                        </a:rPr>
                        <a:t>Basics</a:t>
                      </a:r>
                      <a:r>
                        <a:rPr lang="en-GB" sz="1800" kern="1200" baseline="0" dirty="0" smtClean="0">
                          <a:solidFill>
                            <a:srgbClr val="FFFF00"/>
                          </a:solidFill>
                          <a:effectLst/>
                          <a:latin typeface="+mj-lt"/>
                          <a:ea typeface="+mn-ea"/>
                          <a:cs typeface="+mn-cs"/>
                        </a:rPr>
                        <a:t> </a:t>
                      </a:r>
                      <a:r>
                        <a:rPr lang="en-GB" sz="1800" kern="1200" dirty="0" smtClean="0">
                          <a:solidFill>
                            <a:srgbClr val="FFFF00"/>
                          </a:solidFill>
                          <a:effectLst/>
                          <a:latin typeface="+mj-lt"/>
                          <a:ea typeface="+mn-ea"/>
                          <a:cs typeface="+mn-cs"/>
                        </a:rPr>
                        <a:t>about ionizing radiation, dose quantities and associated health risks</a:t>
                      </a:r>
                      <a:endParaRPr lang="it-IT" sz="1800" kern="1200" dirty="0" smtClean="0">
                        <a:solidFill>
                          <a:srgbClr val="FFFF00"/>
                        </a:solidFill>
                        <a:effectLst/>
                        <a:latin typeface="+mj-lt"/>
                        <a:ea typeface="+mn-ea"/>
                        <a:cs typeface="+mn-cs"/>
                      </a:endParaRPr>
                    </a:p>
                    <a:p>
                      <a:pPr marL="715963" lvl="0" indent="-285750">
                        <a:buFont typeface="Arial" panose="020B0604020202020204" pitchFamily="34" charset="0"/>
                        <a:buChar char="•"/>
                      </a:pPr>
                      <a:r>
                        <a:rPr lang="en-GB" sz="1800" kern="1200" dirty="0" smtClean="0">
                          <a:solidFill>
                            <a:schemeClr val="bg1"/>
                          </a:solidFill>
                          <a:effectLst/>
                          <a:latin typeface="+mj-lt"/>
                          <a:ea typeface="+mn-ea"/>
                          <a:cs typeface="+mn-cs"/>
                        </a:rPr>
                        <a:t>Overview of existing </a:t>
                      </a:r>
                      <a:r>
                        <a:rPr lang="en-GB" sz="1800" kern="1200" dirty="0" err="1" smtClean="0">
                          <a:solidFill>
                            <a:schemeClr val="bg1"/>
                          </a:solidFill>
                          <a:effectLst/>
                          <a:latin typeface="+mj-lt"/>
                          <a:ea typeface="+mn-ea"/>
                          <a:cs typeface="+mn-cs"/>
                        </a:rPr>
                        <a:t>dosimetric</a:t>
                      </a:r>
                      <a:r>
                        <a:rPr lang="en-GB" sz="1800" kern="1200" dirty="0" smtClean="0">
                          <a:solidFill>
                            <a:schemeClr val="bg1"/>
                          </a:solidFill>
                          <a:effectLst/>
                          <a:latin typeface="+mj-lt"/>
                          <a:ea typeface="+mn-ea"/>
                          <a:cs typeface="+mn-cs"/>
                        </a:rPr>
                        <a:t> tools for citizens </a:t>
                      </a:r>
                      <a:r>
                        <a:rPr lang="en-US" sz="1800" kern="1200" dirty="0" smtClean="0">
                          <a:solidFill>
                            <a:schemeClr val="bg1"/>
                          </a:solidFill>
                          <a:effectLst/>
                          <a:latin typeface="+mj-lt"/>
                          <a:ea typeface="+mn-ea"/>
                          <a:cs typeface="+mn-cs"/>
                        </a:rPr>
                        <a:t>with pros and cons</a:t>
                      </a:r>
                      <a:endParaRPr lang="it-IT" sz="1800" kern="1200" dirty="0" smtClean="0">
                        <a:solidFill>
                          <a:schemeClr val="bg1"/>
                        </a:solidFill>
                        <a:effectLst/>
                        <a:latin typeface="+mj-lt"/>
                        <a:ea typeface="+mn-ea"/>
                        <a:cs typeface="+mn-cs"/>
                      </a:endParaRPr>
                    </a:p>
                    <a:p>
                      <a:pPr marL="715963" lvl="0" indent="-285750">
                        <a:buFont typeface="Arial" panose="020B0604020202020204" pitchFamily="34" charset="0"/>
                        <a:buChar char="•"/>
                      </a:pPr>
                      <a:r>
                        <a:rPr lang="en-GB" sz="1800" kern="1200" dirty="0" smtClean="0">
                          <a:solidFill>
                            <a:schemeClr val="bg1"/>
                          </a:solidFill>
                          <a:effectLst/>
                          <a:latin typeface="+mj-lt"/>
                          <a:ea typeface="+mn-ea"/>
                          <a:cs typeface="+mn-cs"/>
                        </a:rPr>
                        <a:t>Recommendations and clear instructions for these tools</a:t>
                      </a:r>
                      <a:endParaRPr lang="it-IT" sz="1800" kern="1200" dirty="0" smtClean="0">
                        <a:solidFill>
                          <a:schemeClr val="bg1"/>
                        </a:solidFill>
                        <a:effectLst/>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929804381"/>
                  </a:ext>
                </a:extLst>
              </a:tr>
              <a:tr h="1251752">
                <a:tc>
                  <a:txBody>
                    <a:bodyPr/>
                    <a:lstStyle/>
                    <a:p>
                      <a:pPr marL="0" indent="0">
                        <a:lnSpc>
                          <a:spcPct val="100000"/>
                        </a:lnSpc>
                        <a:spcBef>
                          <a:spcPts val="0"/>
                        </a:spcBef>
                        <a:buNone/>
                      </a:pPr>
                      <a:r>
                        <a:rPr lang="en-US" sz="1800" b="0" i="0" dirty="0" smtClean="0">
                          <a:solidFill>
                            <a:schemeClr val="bg1"/>
                          </a:solidFill>
                          <a:latin typeface="+mj-lt"/>
                        </a:rPr>
                        <a:t>3. </a:t>
                      </a:r>
                      <a:r>
                        <a:rPr lang="en-GB" sz="1800" b="0" dirty="0" smtClean="0">
                          <a:solidFill>
                            <a:schemeClr val="bg1"/>
                          </a:solidFill>
                          <a:latin typeface="+mj-lt"/>
                          <a:ea typeface="Arial Unicode MS" panose="020B0604020202020204" pitchFamily="34" charset="-128"/>
                          <a:cs typeface="Arial Unicode MS" panose="020B0604020202020204" pitchFamily="34" charset="-128"/>
                        </a:rPr>
                        <a:t>Interaction with, and involvement of, citizens and citizen science initiatives</a:t>
                      </a:r>
                      <a:endParaRPr lang="it-IT" sz="1800" b="0" dirty="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lvl="0" indent="-285750">
                        <a:buFont typeface="Arial" panose="020B0604020202020204" pitchFamily="34" charset="0"/>
                        <a:buChar char="•"/>
                      </a:pPr>
                      <a:r>
                        <a:rPr lang="en-GB" sz="1800" kern="1200" dirty="0" smtClean="0">
                          <a:solidFill>
                            <a:schemeClr val="bg1"/>
                          </a:solidFill>
                          <a:effectLst/>
                          <a:latin typeface="+mj-lt"/>
                          <a:ea typeface="+mn-ea"/>
                          <a:cs typeface="+mn-cs"/>
                        </a:rPr>
                        <a:t>Citizens could be involved in ongoing research activities:</a:t>
                      </a:r>
                      <a:r>
                        <a:rPr lang="en-GB" sz="1800" kern="1200" baseline="0" dirty="0" smtClean="0">
                          <a:solidFill>
                            <a:schemeClr val="bg1"/>
                          </a:solidFill>
                          <a:effectLst/>
                          <a:latin typeface="+mj-lt"/>
                          <a:ea typeface="+mn-ea"/>
                          <a:cs typeface="+mn-cs"/>
                        </a:rPr>
                        <a:t> from </a:t>
                      </a:r>
                      <a:r>
                        <a:rPr lang="en-GB" sz="1800" kern="1200" dirty="0" smtClean="0">
                          <a:solidFill>
                            <a:schemeClr val="bg1"/>
                          </a:solidFill>
                          <a:effectLst/>
                          <a:latin typeface="+mj-lt"/>
                          <a:ea typeface="+mn-ea"/>
                          <a:cs typeface="+mn-cs"/>
                        </a:rPr>
                        <a:t>informing them about the research to include them in data collection and data processing. </a:t>
                      </a:r>
                      <a:endParaRPr lang="it-IT" sz="1800" kern="1200" dirty="0" smtClean="0">
                        <a:solidFill>
                          <a:schemeClr val="bg1"/>
                        </a:solidFill>
                        <a:effectLst/>
                        <a:latin typeface="+mj-lt"/>
                        <a:ea typeface="+mn-ea"/>
                        <a:cs typeface="+mn-cs"/>
                      </a:endParaRPr>
                    </a:p>
                    <a:p>
                      <a:pPr marL="285750" lvl="0" indent="-285750">
                        <a:buFont typeface="Arial" panose="020B0604020202020204" pitchFamily="34" charset="0"/>
                        <a:buChar char="•"/>
                      </a:pPr>
                      <a:r>
                        <a:rPr lang="en-GB" sz="1800" kern="1200" dirty="0" smtClean="0">
                          <a:solidFill>
                            <a:schemeClr val="bg1"/>
                          </a:solidFill>
                          <a:effectLst/>
                          <a:latin typeface="+mj-lt"/>
                          <a:ea typeface="+mn-ea"/>
                          <a:cs typeface="+mn-cs"/>
                        </a:rPr>
                        <a:t>New citizen science initiatives related to dosimetry should be considered,</a:t>
                      </a:r>
                      <a:r>
                        <a:rPr lang="en-GB" sz="1800" kern="1200" baseline="0" dirty="0" smtClean="0">
                          <a:solidFill>
                            <a:schemeClr val="bg1"/>
                          </a:solidFill>
                          <a:effectLst/>
                          <a:latin typeface="+mj-lt"/>
                          <a:ea typeface="+mn-ea"/>
                          <a:cs typeface="+mn-cs"/>
                        </a:rPr>
                        <a:t> f</a:t>
                      </a:r>
                      <a:r>
                        <a:rPr lang="en-GB" sz="1800" kern="1200" dirty="0" smtClean="0">
                          <a:solidFill>
                            <a:schemeClr val="bg1"/>
                          </a:solidFill>
                          <a:effectLst/>
                          <a:latin typeface="+mj-lt"/>
                          <a:ea typeface="+mn-ea"/>
                          <a:cs typeface="+mn-cs"/>
                        </a:rPr>
                        <a:t>or instance, with approved active or passive dosimeters.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072875319"/>
                  </a:ext>
                </a:extLst>
              </a:tr>
              <a:tr h="1034831">
                <a:tc>
                  <a:txBody>
                    <a:bodyPr/>
                    <a:lstStyle/>
                    <a:p>
                      <a:pPr marL="0" indent="0">
                        <a:lnSpc>
                          <a:spcPct val="100000"/>
                        </a:lnSpc>
                        <a:spcBef>
                          <a:spcPts val="0"/>
                        </a:spcBef>
                        <a:buNone/>
                      </a:pPr>
                      <a:r>
                        <a:rPr lang="en-US" sz="1800" b="0" i="0" dirty="0" smtClean="0">
                          <a:solidFill>
                            <a:schemeClr val="bg1"/>
                          </a:solidFill>
                          <a:latin typeface="+mj-lt"/>
                          <a:ea typeface="Arial Unicode MS" panose="020B0604020202020204" pitchFamily="34" charset="-128"/>
                          <a:cs typeface="Arial Unicode MS" panose="020B0604020202020204" pitchFamily="34" charset="-128"/>
                        </a:rPr>
                        <a:t>4. </a:t>
                      </a:r>
                      <a:r>
                        <a:rPr lang="en-GB" sz="1800" b="0" dirty="0" smtClean="0">
                          <a:solidFill>
                            <a:schemeClr val="bg1"/>
                          </a:solidFill>
                          <a:latin typeface="+mj-lt"/>
                          <a:ea typeface="Arial Unicode MS" panose="020B0604020202020204" pitchFamily="34" charset="-128"/>
                          <a:cs typeface="Arial Unicode MS" panose="020B0604020202020204" pitchFamily="34" charset="-128"/>
                        </a:rPr>
                        <a:t>Promoting multidisciplinary projects on citizen science in radiation protection</a:t>
                      </a:r>
                      <a:endParaRPr lang="en-US" sz="1800" b="0" dirty="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lang="en-GB" sz="1800" kern="1200" dirty="0" smtClean="0">
                          <a:solidFill>
                            <a:schemeClr val="bg1"/>
                          </a:solidFill>
                          <a:effectLst/>
                          <a:latin typeface="+mj-lt"/>
                          <a:ea typeface="+mn-ea"/>
                          <a:cs typeface="+mn-cs"/>
                        </a:rPr>
                        <a:t>Need for multidisciplinary (dosimetry, radiation protection, emergency response, social sciences, citizen science, authorities and policy makers) projects to further exploit the potential of citizen science in radiation protection</a:t>
                      </a:r>
                      <a:endParaRPr lang="it-IT" sz="1800" b="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020734620"/>
                  </a:ext>
                </a:extLst>
              </a:tr>
            </a:tbl>
          </a:graphicData>
        </a:graphic>
      </p:graphicFrame>
      <p:sp>
        <p:nvSpPr>
          <p:cNvPr id="4" name="Titolo 1"/>
          <p:cNvSpPr txBox="1">
            <a:spLocks/>
          </p:cNvSpPr>
          <p:nvPr/>
        </p:nvSpPr>
        <p:spPr>
          <a:xfrm>
            <a:off x="838200" y="168318"/>
            <a:ext cx="10515600" cy="795705"/>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n w="22225" cmpd="thickThin">
                  <a:solidFill>
                    <a:schemeClr val="bg1"/>
                  </a:solidFill>
                  <a:prstDash val="solid"/>
                </a:ln>
                <a:solidFill>
                  <a:schemeClr val="accent2"/>
                </a:solidFill>
              </a:rPr>
              <a:t>Challenge 4: Objectives</a:t>
            </a:r>
          </a:p>
          <a:p>
            <a:r>
              <a:rPr lang="en-GB" sz="15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Challenges and opportunities of citizen engagement in dosimetry </a:t>
            </a:r>
            <a:endParaRPr lang="en-US" sz="15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cxnSp>
        <p:nvCxnSpPr>
          <p:cNvPr id="5" name="Connettore diritto 4"/>
          <p:cNvCxnSpPr/>
          <p:nvPr/>
        </p:nvCxnSpPr>
        <p:spPr>
          <a:xfrm flipH="1">
            <a:off x="1" y="948583"/>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9998123" y="1655924"/>
            <a:ext cx="3539319" cy="923330"/>
          </a:xfrm>
          <a:prstGeom prst="rect">
            <a:avLst/>
          </a:prstGeom>
          <a:solidFill>
            <a:schemeClr val="bg1">
              <a:alpha val="75000"/>
            </a:schemeClr>
          </a:solidFill>
        </p:spPr>
        <p:txBody>
          <a:bodyPr wrap="square" rtlCol="0">
            <a:spAutoFit/>
          </a:bodyPr>
          <a:lstStyle/>
          <a:p>
            <a:r>
              <a:rPr lang="de-DE" dirty="0" smtClean="0"/>
              <a:t>Explicit </a:t>
            </a:r>
            <a:r>
              <a:rPr lang="de-DE" dirty="0" err="1" smtClean="0"/>
              <a:t>reference</a:t>
            </a:r>
            <a:r>
              <a:rPr lang="de-DE" dirty="0" smtClean="0"/>
              <a:t> </a:t>
            </a:r>
            <a:r>
              <a:rPr lang="de-DE" dirty="0" err="1" smtClean="0"/>
              <a:t>to</a:t>
            </a:r>
            <a:r>
              <a:rPr lang="de-DE" dirty="0" smtClean="0"/>
              <a:t> CMOS </a:t>
            </a:r>
            <a:r>
              <a:rPr lang="de-DE" dirty="0" err="1" smtClean="0"/>
              <a:t>and</a:t>
            </a:r>
            <a:r>
              <a:rPr lang="de-DE" dirty="0" smtClean="0"/>
              <a:t> </a:t>
            </a:r>
            <a:r>
              <a:rPr lang="de-DE" dirty="0" err="1" smtClean="0"/>
              <a:t>Radioactivity</a:t>
            </a:r>
            <a:r>
              <a:rPr lang="de-DE" dirty="0" smtClean="0"/>
              <a:t> </a:t>
            </a:r>
            <a:r>
              <a:rPr lang="de-DE" dirty="0" err="1" smtClean="0"/>
              <a:t>counter</a:t>
            </a:r>
            <a:r>
              <a:rPr lang="de-DE" dirty="0" smtClean="0"/>
              <a:t> </a:t>
            </a:r>
            <a:r>
              <a:rPr lang="de-DE" dirty="0" err="1" smtClean="0"/>
              <a:t>and</a:t>
            </a:r>
            <a:r>
              <a:rPr lang="de-DE" dirty="0" smtClean="0"/>
              <a:t> </a:t>
            </a:r>
            <a:r>
              <a:rPr lang="de-DE" dirty="0" err="1" smtClean="0"/>
              <a:t>Gammapix</a:t>
            </a:r>
            <a:r>
              <a:rPr lang="de-DE" dirty="0" smtClean="0"/>
              <a:t> </a:t>
            </a:r>
            <a:r>
              <a:rPr lang="de-DE" dirty="0" err="1" smtClean="0"/>
              <a:t>app</a:t>
            </a:r>
            <a:endParaRPr lang="de-DE" dirty="0"/>
          </a:p>
        </p:txBody>
      </p:sp>
    </p:spTree>
    <p:extLst>
      <p:ext uri="{BB962C8B-B14F-4D97-AF65-F5344CB8AC3E}">
        <p14:creationId xmlns:p14="http://schemas.microsoft.com/office/powerpoint/2010/main" val="294335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685903" y="2740024"/>
            <a:ext cx="7008714" cy="2177006"/>
          </a:xfrm>
          <a:prstGeom prst="rect">
            <a:avLst/>
          </a:prstGeom>
        </p:spPr>
        <p:txBody>
          <a:bodyPr wrap="none">
            <a:spAutoFit/>
          </a:bodyPr>
          <a:lstStyle/>
          <a:p>
            <a:pPr marL="0" indent="0" algn="ctr">
              <a:buNone/>
            </a:pPr>
            <a:r>
              <a:rPr lang="en-US" sz="8000" b="1" dirty="0" smtClean="0">
                <a:ln w="22225" cmpd="thickThin">
                  <a:solidFill>
                    <a:schemeClr val="bg1"/>
                  </a:solidFill>
                  <a:prstDash val="solid"/>
                </a:ln>
                <a:solidFill>
                  <a:schemeClr val="accent2"/>
                </a:solidFill>
                <a:latin typeface="+mj-lt"/>
                <a:ea typeface="+mj-ea"/>
                <a:cs typeface="+mj-cs"/>
              </a:rPr>
              <a:t>Challenge 1</a:t>
            </a:r>
          </a:p>
          <a:p>
            <a:pPr marL="0" indent="0" algn="ctr">
              <a:buNone/>
            </a:pPr>
            <a:r>
              <a:rPr lang="en-US" sz="2400" dirty="0">
                <a:solidFill>
                  <a:schemeClr val="bg1"/>
                </a:solidFill>
                <a:latin typeface="+mj-lt"/>
              </a:rPr>
              <a:t>To quantify doses from internal emitters after accidents</a:t>
            </a:r>
            <a:endParaRPr lang="en-GB" sz="2400" dirty="0">
              <a:solidFill>
                <a:schemeClr val="bg1"/>
              </a:solidFill>
              <a:latin typeface="+mj-lt"/>
              <a:ea typeface="Arial Unicode MS" panose="020B0604020202020204" pitchFamily="34" charset="-128"/>
              <a:cs typeface="Arial Unicode MS" panose="020B0604020202020204" pitchFamily="34" charset="-128"/>
            </a:endParaRPr>
          </a:p>
          <a:p>
            <a:pPr marL="0" indent="0" algn="ctr">
              <a:buNone/>
            </a:pPr>
            <a:endParaRPr lang="en-US" sz="2400" b="1" dirty="0">
              <a:ln w="22225" cmpd="thickThin">
                <a:solidFill>
                  <a:schemeClr val="bg1"/>
                </a:solidFill>
                <a:prstDash val="solid"/>
              </a:ln>
              <a:solidFill>
                <a:schemeClr val="accent2"/>
              </a:solidFill>
              <a:latin typeface="+mj-lt"/>
              <a:ea typeface="+mj-ea"/>
              <a:cs typeface="+mj-cs"/>
            </a:endParaRPr>
          </a:p>
        </p:txBody>
      </p:sp>
    </p:spTree>
    <p:extLst>
      <p:ext uri="{BB962C8B-B14F-4D97-AF65-F5344CB8AC3E}">
        <p14:creationId xmlns:p14="http://schemas.microsoft.com/office/powerpoint/2010/main" val="2681872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9018" y="29440"/>
            <a:ext cx="2325832" cy="348875"/>
          </a:xfrm>
          <a:prstGeom prst="rect">
            <a:avLst/>
          </a:prstGeom>
        </p:spPr>
      </p:pic>
      <p:sp>
        <p:nvSpPr>
          <p:cNvPr id="4" name="3 Rectángulo"/>
          <p:cNvSpPr/>
          <p:nvPr/>
        </p:nvSpPr>
        <p:spPr>
          <a:xfrm>
            <a:off x="1908927" y="1948914"/>
            <a:ext cx="9784303" cy="4278094"/>
          </a:xfrm>
          <a:prstGeom prst="rect">
            <a:avLst/>
          </a:prstGeom>
        </p:spPr>
        <p:txBody>
          <a:bodyPr wrap="square">
            <a:spAutoFit/>
          </a:bodyPr>
          <a:lstStyle/>
          <a:p>
            <a:pPr defTabSz="457200"/>
            <a:r>
              <a:rPr lang="es-ES" sz="2000" b="1" u="sng" dirty="0" err="1" smtClean="0">
                <a:solidFill>
                  <a:srgbClr val="0070C0"/>
                </a:solidFill>
              </a:rPr>
              <a:t>Research</a:t>
            </a:r>
            <a:r>
              <a:rPr lang="es-ES" sz="2000" b="1" u="sng" dirty="0" smtClean="0">
                <a:solidFill>
                  <a:srgbClr val="0070C0"/>
                </a:solidFill>
              </a:rPr>
              <a:t> </a:t>
            </a:r>
            <a:r>
              <a:rPr lang="es-ES" sz="2000" b="1" u="sng" dirty="0" err="1" smtClean="0">
                <a:solidFill>
                  <a:srgbClr val="0070C0"/>
                </a:solidFill>
              </a:rPr>
              <a:t>Lines</a:t>
            </a:r>
            <a:endParaRPr lang="es-ES" sz="2000" u="sng" dirty="0">
              <a:solidFill>
                <a:srgbClr val="0070C0"/>
              </a:solidFill>
            </a:endParaRPr>
          </a:p>
          <a:p>
            <a:pPr marL="742950" lvl="1" indent="-285750" defTabSz="457200">
              <a:buFont typeface="Wingdings" panose="05000000000000000000" pitchFamily="2" charset="2"/>
              <a:buChar char="ü"/>
            </a:pPr>
            <a:endParaRPr lang="en-US" dirty="0" smtClean="0">
              <a:solidFill>
                <a:prstClr val="black"/>
              </a:solidFill>
            </a:endParaRPr>
          </a:p>
          <a:p>
            <a:pPr marL="342900" lvl="1" indent="-342900" algn="just" defTabSz="457200">
              <a:buFont typeface="+mj-lt"/>
              <a:buAutoNum type="arabicPeriod"/>
            </a:pPr>
            <a:r>
              <a:rPr lang="en-GB" b="1" dirty="0" smtClean="0">
                <a:solidFill>
                  <a:prstClr val="black"/>
                </a:solidFill>
              </a:rPr>
              <a:t>Improvement of calibration </a:t>
            </a:r>
            <a:r>
              <a:rPr lang="en-GB" b="1" dirty="0">
                <a:solidFill>
                  <a:prstClr val="black"/>
                </a:solidFill>
              </a:rPr>
              <a:t>of in vivo monitoring techniques for children </a:t>
            </a:r>
            <a:endParaRPr lang="en-GB" b="1" dirty="0" smtClean="0">
              <a:solidFill>
                <a:prstClr val="black"/>
              </a:solidFill>
            </a:endParaRPr>
          </a:p>
          <a:p>
            <a:pPr marL="800100" lvl="2" indent="-342900" algn="just" defTabSz="457200">
              <a:buFont typeface="Wingdings" pitchFamily="2" charset="2"/>
              <a:buChar char="ü"/>
            </a:pPr>
            <a:r>
              <a:rPr lang="en-GB" dirty="0" smtClean="0">
                <a:solidFill>
                  <a:prstClr val="black"/>
                </a:solidFill>
              </a:rPr>
              <a:t>development </a:t>
            </a:r>
            <a:r>
              <a:rPr lang="en-GB" dirty="0">
                <a:solidFill>
                  <a:prstClr val="black"/>
                </a:solidFill>
              </a:rPr>
              <a:t>and validation of reference calibration physical phantoms scaled by age and the optimization of counting geometries for the measurements of children. </a:t>
            </a:r>
            <a:endParaRPr lang="en-GB" dirty="0" smtClean="0">
              <a:solidFill>
                <a:prstClr val="black"/>
              </a:solidFill>
            </a:endParaRPr>
          </a:p>
          <a:p>
            <a:pPr marL="800100" lvl="2" indent="-342900" algn="just" defTabSz="457200">
              <a:buFont typeface="Wingdings" pitchFamily="2" charset="2"/>
              <a:buChar char="ü"/>
            </a:pPr>
            <a:r>
              <a:rPr lang="en-GB" dirty="0" smtClean="0">
                <a:solidFill>
                  <a:prstClr val="black"/>
                </a:solidFill>
              </a:rPr>
              <a:t>Studies </a:t>
            </a:r>
            <a:r>
              <a:rPr lang="en-GB" dirty="0">
                <a:solidFill>
                  <a:prstClr val="black"/>
                </a:solidFill>
              </a:rPr>
              <a:t>on the uncertainties involved and the sensitivity of </a:t>
            </a:r>
            <a:r>
              <a:rPr lang="en-GB" dirty="0" smtClean="0">
                <a:solidFill>
                  <a:prstClr val="black"/>
                </a:solidFill>
              </a:rPr>
              <a:t>detection</a:t>
            </a:r>
          </a:p>
          <a:p>
            <a:pPr marL="800100" lvl="2" indent="-342900" algn="just" defTabSz="457200">
              <a:buFont typeface="Wingdings" pitchFamily="2" charset="2"/>
              <a:buChar char="ü"/>
            </a:pPr>
            <a:r>
              <a:rPr lang="en-GB" dirty="0" smtClean="0">
                <a:solidFill>
                  <a:prstClr val="black"/>
                </a:solidFill>
              </a:rPr>
              <a:t>Validation through </a:t>
            </a:r>
            <a:r>
              <a:rPr lang="en-GB" dirty="0" err="1">
                <a:solidFill>
                  <a:prstClr val="black"/>
                </a:solidFill>
              </a:rPr>
              <a:t>intercomparisons</a:t>
            </a:r>
            <a:r>
              <a:rPr lang="en-GB" dirty="0">
                <a:solidFill>
                  <a:prstClr val="black"/>
                </a:solidFill>
              </a:rPr>
              <a:t>. </a:t>
            </a:r>
            <a:endParaRPr lang="en-GB" dirty="0" smtClean="0">
              <a:solidFill>
                <a:prstClr val="black"/>
              </a:solidFill>
            </a:endParaRPr>
          </a:p>
          <a:p>
            <a:pPr marL="800100" lvl="2" indent="-342900" algn="just" defTabSz="457200">
              <a:buFont typeface="Wingdings" pitchFamily="2" charset="2"/>
              <a:buChar char="ü"/>
            </a:pPr>
            <a:r>
              <a:rPr lang="en-GB" dirty="0" smtClean="0">
                <a:solidFill>
                  <a:prstClr val="black"/>
                </a:solidFill>
              </a:rPr>
              <a:t>Organ </a:t>
            </a:r>
            <a:r>
              <a:rPr lang="en-GB" dirty="0">
                <a:solidFill>
                  <a:prstClr val="black"/>
                </a:solidFill>
              </a:rPr>
              <a:t>doses and committed effective doses in an emergency </a:t>
            </a:r>
            <a:r>
              <a:rPr lang="en-GB" dirty="0" smtClean="0">
                <a:solidFill>
                  <a:prstClr val="black"/>
                </a:solidFill>
              </a:rPr>
              <a:t>frame</a:t>
            </a:r>
            <a:endParaRPr lang="es-ES" dirty="0">
              <a:solidFill>
                <a:prstClr val="black"/>
              </a:solidFill>
            </a:endParaRPr>
          </a:p>
          <a:p>
            <a:pPr marL="342900" indent="-342900" algn="just" defTabSz="457200">
              <a:buFont typeface="+mj-lt"/>
              <a:buAutoNum type="arabicPeriod"/>
            </a:pPr>
            <a:endParaRPr lang="es-ES" dirty="0">
              <a:solidFill>
                <a:prstClr val="black"/>
              </a:solidFill>
            </a:endParaRPr>
          </a:p>
          <a:p>
            <a:pPr marL="342900" lvl="1" indent="-342900" algn="just" defTabSz="457200">
              <a:buFont typeface="+mj-lt"/>
              <a:buAutoNum type="arabicPeriod" startAt="2"/>
            </a:pPr>
            <a:r>
              <a:rPr lang="en-GB" b="1" dirty="0">
                <a:solidFill>
                  <a:prstClr val="black"/>
                </a:solidFill>
              </a:rPr>
              <a:t>New developments of Monte Carlo (MC) methods using computational phantoms (Voxel phantoms, Mesh phantoms) scaled by </a:t>
            </a:r>
            <a:r>
              <a:rPr lang="en-GB" b="1" dirty="0" smtClean="0">
                <a:solidFill>
                  <a:prstClr val="black"/>
                </a:solidFill>
              </a:rPr>
              <a:t>age </a:t>
            </a:r>
            <a:r>
              <a:rPr lang="en-GB" dirty="0" smtClean="0">
                <a:solidFill>
                  <a:prstClr val="black"/>
                </a:solidFill>
              </a:rPr>
              <a:t>for </a:t>
            </a:r>
            <a:r>
              <a:rPr lang="en-GB" dirty="0">
                <a:solidFill>
                  <a:prstClr val="black"/>
                </a:solidFill>
              </a:rPr>
              <a:t>the </a:t>
            </a:r>
            <a:r>
              <a:rPr lang="en-GB" b="1" dirty="0">
                <a:solidFill>
                  <a:prstClr val="black"/>
                </a:solidFill>
              </a:rPr>
              <a:t>calibration of body counters </a:t>
            </a:r>
            <a:r>
              <a:rPr lang="en-GB" dirty="0">
                <a:solidFill>
                  <a:prstClr val="black"/>
                </a:solidFill>
              </a:rPr>
              <a:t>and the </a:t>
            </a:r>
            <a:r>
              <a:rPr lang="en-GB" b="1" dirty="0">
                <a:solidFill>
                  <a:prstClr val="black"/>
                </a:solidFill>
              </a:rPr>
              <a:t>assessment of internal doses </a:t>
            </a:r>
            <a:r>
              <a:rPr lang="en-GB" dirty="0">
                <a:solidFill>
                  <a:prstClr val="black"/>
                </a:solidFill>
              </a:rPr>
              <a:t>in case of radiation accidents. </a:t>
            </a:r>
            <a:r>
              <a:rPr lang="en-GB" b="1" dirty="0" smtClean="0">
                <a:solidFill>
                  <a:prstClr val="black"/>
                </a:solidFill>
              </a:rPr>
              <a:t>Validation</a:t>
            </a:r>
            <a:r>
              <a:rPr lang="en-GB" dirty="0" smtClean="0">
                <a:solidFill>
                  <a:prstClr val="black"/>
                </a:solidFill>
              </a:rPr>
              <a:t> of MC results with proper measurements</a:t>
            </a:r>
          </a:p>
          <a:p>
            <a:pPr marL="342900" lvl="1" indent="-342900" algn="just" defTabSz="457200">
              <a:buFont typeface="+mj-lt"/>
              <a:buAutoNum type="arabicPeriod" startAt="2"/>
            </a:pPr>
            <a:endParaRPr lang="en-GB" dirty="0" smtClean="0">
              <a:solidFill>
                <a:prstClr val="black"/>
              </a:solidFill>
            </a:endParaRPr>
          </a:p>
        </p:txBody>
      </p:sp>
      <p:sp>
        <p:nvSpPr>
          <p:cNvPr id="8" name="TextBox 14"/>
          <p:cNvSpPr txBox="1"/>
          <p:nvPr/>
        </p:nvSpPr>
        <p:spPr>
          <a:xfrm>
            <a:off x="1588010" y="379799"/>
            <a:ext cx="8932820" cy="738664"/>
          </a:xfrm>
          <a:prstGeom prst="rect">
            <a:avLst/>
          </a:prstGeom>
          <a:noFill/>
        </p:spPr>
        <p:txBody>
          <a:bodyPr wrap="square" rtlCol="0">
            <a:spAutoFit/>
          </a:bodyPr>
          <a:lstStyle/>
          <a:p>
            <a:pPr marL="1166813" indent="-1071563" defTabSz="457200"/>
            <a:r>
              <a:rPr lang="en-GB" sz="2400" b="1" i="1" dirty="0" smtClean="0">
                <a:solidFill>
                  <a:prstClr val="black"/>
                </a:solidFill>
              </a:rPr>
              <a:t>EURADOS –SRA Vision 3</a:t>
            </a:r>
            <a:r>
              <a:rPr lang="es-ES" sz="2400" b="1" i="1" dirty="0" smtClean="0">
                <a:solidFill>
                  <a:prstClr val="black"/>
                </a:solidFill>
              </a:rPr>
              <a:t> </a:t>
            </a:r>
            <a:endParaRPr lang="es-ES" sz="2400" dirty="0">
              <a:solidFill>
                <a:prstClr val="black"/>
              </a:solidFill>
            </a:endParaRPr>
          </a:p>
          <a:p>
            <a:pPr defTabSz="457200"/>
            <a:r>
              <a:rPr lang="en-GB" b="1" i="1" dirty="0" smtClean="0">
                <a:solidFill>
                  <a:prstClr val="black"/>
                </a:solidFill>
              </a:rPr>
              <a:t>  </a:t>
            </a:r>
            <a:endParaRPr lang="en-GB" b="1" i="1" dirty="0">
              <a:solidFill>
                <a:prstClr val="black"/>
              </a:solidFill>
            </a:endParaRPr>
          </a:p>
        </p:txBody>
      </p:sp>
      <p:sp>
        <p:nvSpPr>
          <p:cNvPr id="9" name="8 Rectángulo"/>
          <p:cNvSpPr/>
          <p:nvPr/>
        </p:nvSpPr>
        <p:spPr>
          <a:xfrm>
            <a:off x="1731817" y="1066785"/>
            <a:ext cx="9324110" cy="70658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s-ES">
              <a:solidFill>
                <a:prstClr val="white"/>
              </a:solidFill>
            </a:endParaRPr>
          </a:p>
        </p:txBody>
      </p:sp>
      <p:sp>
        <p:nvSpPr>
          <p:cNvPr id="13" name="12 CuadroTexto"/>
          <p:cNvSpPr txBox="1"/>
          <p:nvPr/>
        </p:nvSpPr>
        <p:spPr>
          <a:xfrm>
            <a:off x="1820194" y="1100094"/>
            <a:ext cx="9443549" cy="646331"/>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p>
          <a:p>
            <a:pPr marL="285750" indent="-285750" defTabSz="457200"/>
            <a:r>
              <a:rPr lang="es-ES" b="1" dirty="0" smtClean="0">
                <a:solidFill>
                  <a:prstClr val="black"/>
                </a:solidFill>
              </a:rPr>
              <a:t>	</a:t>
            </a:r>
            <a:r>
              <a:rPr lang="es-ES" b="1" dirty="0" smtClean="0">
                <a:solidFill>
                  <a:srgbClr val="FF0000"/>
                </a:solidFill>
              </a:rPr>
              <a:t>Inputs </a:t>
            </a:r>
            <a:r>
              <a:rPr lang="es-ES" b="1" dirty="0" err="1" smtClean="0">
                <a:solidFill>
                  <a:srgbClr val="FF0000"/>
                </a:solidFill>
              </a:rPr>
              <a:t>from</a:t>
            </a:r>
            <a:r>
              <a:rPr lang="es-ES" b="1" dirty="0" smtClean="0">
                <a:solidFill>
                  <a:srgbClr val="FF0000"/>
                </a:solidFill>
              </a:rPr>
              <a:t> EURADOS SRA </a:t>
            </a:r>
            <a:r>
              <a:rPr lang="es-ES" b="1" dirty="0" err="1" smtClean="0">
                <a:solidFill>
                  <a:srgbClr val="FF0000"/>
                </a:solidFill>
              </a:rPr>
              <a:t>Stakeholder</a:t>
            </a:r>
            <a:r>
              <a:rPr lang="es-ES" b="1" dirty="0" smtClean="0">
                <a:solidFill>
                  <a:srgbClr val="FF0000"/>
                </a:solidFill>
              </a:rPr>
              <a:t> </a:t>
            </a:r>
            <a:r>
              <a:rPr lang="es-ES" b="1" dirty="0" err="1" smtClean="0">
                <a:solidFill>
                  <a:srgbClr val="FF0000"/>
                </a:solidFill>
              </a:rPr>
              <a:t>workshop</a:t>
            </a:r>
            <a:r>
              <a:rPr lang="es-ES" b="1" dirty="0" smtClean="0">
                <a:solidFill>
                  <a:srgbClr val="FF0000"/>
                </a:solidFill>
              </a:rPr>
              <a:t>  (EURADOS </a:t>
            </a:r>
            <a:r>
              <a:rPr lang="es-ES" b="1" dirty="0" err="1" smtClean="0">
                <a:solidFill>
                  <a:srgbClr val="FF0000"/>
                </a:solidFill>
              </a:rPr>
              <a:t>Report</a:t>
            </a:r>
            <a:r>
              <a:rPr lang="es-ES" b="1" dirty="0" smtClean="0">
                <a:solidFill>
                  <a:srgbClr val="FF0000"/>
                </a:solidFill>
              </a:rPr>
              <a:t>  2017-02)</a:t>
            </a:r>
            <a:endParaRPr lang="en-US" b="1" dirty="0" smtClean="0">
              <a:solidFill>
                <a:srgbClr val="FF0000"/>
              </a:solidFill>
            </a:endParaRPr>
          </a:p>
        </p:txBody>
      </p:sp>
    </p:spTree>
    <p:extLst>
      <p:ext uri="{BB962C8B-B14F-4D97-AF65-F5344CB8AC3E}">
        <p14:creationId xmlns:p14="http://schemas.microsoft.com/office/powerpoint/2010/main" val="23198144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a:xfrm>
            <a:off x="531812" y="815492"/>
            <a:ext cx="779767" cy="365125"/>
          </a:xfrm>
        </p:spPr>
        <p:txBody>
          <a:bodyPr/>
          <a:lstStyle/>
          <a:p>
            <a:fld id="{D57F1E4F-1CFF-5643-939E-217C01CDF565}" type="slidenum">
              <a:rPr lang="en-US" smtClean="0"/>
              <a:pPr/>
              <a:t>16</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2145" y="57150"/>
            <a:ext cx="2242704" cy="336406"/>
          </a:xfrm>
          <a:prstGeom prst="rect">
            <a:avLst/>
          </a:prstGeom>
        </p:spPr>
      </p:pic>
      <p:sp>
        <p:nvSpPr>
          <p:cNvPr id="10" name="TextBox 14"/>
          <p:cNvSpPr txBox="1"/>
          <p:nvPr/>
        </p:nvSpPr>
        <p:spPr>
          <a:xfrm>
            <a:off x="1546445" y="295913"/>
            <a:ext cx="8932820" cy="400110"/>
          </a:xfrm>
          <a:prstGeom prst="rect">
            <a:avLst/>
          </a:prstGeom>
          <a:noFill/>
        </p:spPr>
        <p:txBody>
          <a:bodyPr wrap="square" rtlCol="0">
            <a:spAutoFit/>
          </a:bodyPr>
          <a:lstStyle/>
          <a:p>
            <a:pPr marL="1166813" indent="-1071563" defTabSz="457200"/>
            <a:r>
              <a:rPr lang="en-GB" sz="2000" b="1" i="1" dirty="0" smtClean="0">
                <a:solidFill>
                  <a:prstClr val="black"/>
                </a:solidFill>
              </a:rPr>
              <a:t>EURADOS –SRA Vision 3</a:t>
            </a:r>
            <a:r>
              <a:rPr lang="en-GB" b="1" i="1" dirty="0" smtClean="0">
                <a:solidFill>
                  <a:prstClr val="black"/>
                </a:solidFill>
              </a:rPr>
              <a:t> </a:t>
            </a:r>
            <a:endParaRPr lang="en-GB" b="1" i="1" dirty="0">
              <a:solidFill>
                <a:prstClr val="black"/>
              </a:solidFill>
            </a:endParaRPr>
          </a:p>
        </p:txBody>
      </p:sp>
      <p:sp>
        <p:nvSpPr>
          <p:cNvPr id="2" name="1 CuadroTexto"/>
          <p:cNvSpPr txBox="1"/>
          <p:nvPr/>
        </p:nvSpPr>
        <p:spPr>
          <a:xfrm>
            <a:off x="1667790" y="793008"/>
            <a:ext cx="9207062" cy="369332"/>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endParaRPr lang="es-ES" dirty="0">
              <a:solidFill>
                <a:prstClr val="black"/>
              </a:solidFill>
            </a:endParaRPr>
          </a:p>
        </p:txBody>
      </p:sp>
      <p:sp>
        <p:nvSpPr>
          <p:cNvPr id="4" name="3 Rectángulo"/>
          <p:cNvSpPr/>
          <p:nvPr/>
        </p:nvSpPr>
        <p:spPr>
          <a:xfrm>
            <a:off x="1891737" y="1471679"/>
            <a:ext cx="9676812" cy="3970318"/>
          </a:xfrm>
          <a:prstGeom prst="rect">
            <a:avLst/>
          </a:prstGeom>
        </p:spPr>
        <p:txBody>
          <a:bodyPr wrap="square">
            <a:spAutoFit/>
          </a:bodyPr>
          <a:lstStyle/>
          <a:p>
            <a:pPr defTabSz="457200"/>
            <a:r>
              <a:rPr lang="es-ES" b="1" dirty="0" err="1" smtClean="0">
                <a:solidFill>
                  <a:srgbClr val="0070C0"/>
                </a:solidFill>
              </a:rPr>
              <a:t>Research</a:t>
            </a:r>
            <a:r>
              <a:rPr lang="es-ES" b="1" dirty="0" smtClean="0">
                <a:solidFill>
                  <a:srgbClr val="0070C0"/>
                </a:solidFill>
              </a:rPr>
              <a:t> </a:t>
            </a:r>
            <a:r>
              <a:rPr lang="es-ES" b="1" dirty="0" err="1" smtClean="0">
                <a:solidFill>
                  <a:srgbClr val="0070C0"/>
                </a:solidFill>
              </a:rPr>
              <a:t>Lines</a:t>
            </a:r>
            <a:r>
              <a:rPr lang="es-ES" b="1" dirty="0" smtClean="0">
                <a:solidFill>
                  <a:srgbClr val="0070C0"/>
                </a:solidFill>
              </a:rPr>
              <a:t> </a:t>
            </a:r>
            <a:r>
              <a:rPr lang="es-ES" dirty="0" smtClean="0">
                <a:solidFill>
                  <a:srgbClr val="0070C0"/>
                </a:solidFill>
              </a:rPr>
              <a:t>(cont.)</a:t>
            </a:r>
            <a:endParaRPr lang="es-ES" dirty="0">
              <a:solidFill>
                <a:srgbClr val="0070C0"/>
              </a:solidFill>
            </a:endParaRPr>
          </a:p>
          <a:p>
            <a:pPr marL="742950" lvl="1" indent="-285750" defTabSz="457200">
              <a:buFont typeface="Wingdings" panose="05000000000000000000" pitchFamily="2" charset="2"/>
              <a:buChar char="ü"/>
            </a:pPr>
            <a:endParaRPr lang="en-US" dirty="0" smtClean="0">
              <a:solidFill>
                <a:prstClr val="black"/>
              </a:solidFill>
            </a:endParaRPr>
          </a:p>
          <a:p>
            <a:pPr marL="361950" lvl="1" indent="-361950" algn="just" defTabSz="457200">
              <a:buFont typeface="+mj-lt"/>
              <a:buAutoNum type="arabicPeriod" startAt="3"/>
            </a:pPr>
            <a:r>
              <a:rPr lang="en-GB" b="1" dirty="0">
                <a:solidFill>
                  <a:prstClr val="black"/>
                </a:solidFill>
              </a:rPr>
              <a:t>Networking and optimization on the use of in vivo mobile units, portable devices and other </a:t>
            </a:r>
            <a:r>
              <a:rPr lang="en-GB" b="1" dirty="0" err="1">
                <a:solidFill>
                  <a:prstClr val="black"/>
                </a:solidFill>
              </a:rPr>
              <a:t>transborder</a:t>
            </a:r>
            <a:r>
              <a:rPr lang="en-GB" b="1" dirty="0">
                <a:solidFill>
                  <a:prstClr val="black"/>
                </a:solidFill>
              </a:rPr>
              <a:t> equipment </a:t>
            </a:r>
            <a:r>
              <a:rPr lang="en-GB" dirty="0" smtClean="0">
                <a:solidFill>
                  <a:prstClr val="black"/>
                </a:solidFill>
              </a:rPr>
              <a:t>in </a:t>
            </a:r>
            <a:r>
              <a:rPr lang="en-GB" dirty="0">
                <a:solidFill>
                  <a:prstClr val="black"/>
                </a:solidFill>
              </a:rPr>
              <a:t>case of accidental internal </a:t>
            </a:r>
            <a:r>
              <a:rPr lang="en-GB" dirty="0" smtClean="0">
                <a:solidFill>
                  <a:prstClr val="black"/>
                </a:solidFill>
              </a:rPr>
              <a:t>exposures:  development of standard </a:t>
            </a:r>
            <a:r>
              <a:rPr lang="en-GB" b="1" dirty="0" smtClean="0">
                <a:solidFill>
                  <a:prstClr val="black"/>
                </a:solidFill>
              </a:rPr>
              <a:t>protocols </a:t>
            </a:r>
            <a:r>
              <a:rPr lang="en-GB" dirty="0" smtClean="0">
                <a:solidFill>
                  <a:prstClr val="black"/>
                </a:solidFill>
              </a:rPr>
              <a:t>for calibration, individual monitoring and dose assessment  in different intake scenarios and counting geometries</a:t>
            </a:r>
          </a:p>
          <a:p>
            <a:pPr marL="361950" lvl="1" indent="-361950" algn="just" defTabSz="457200">
              <a:buFont typeface="+mj-lt"/>
              <a:buAutoNum type="arabicPeriod" startAt="3"/>
            </a:pPr>
            <a:endParaRPr lang="en-GB" dirty="0" smtClean="0">
              <a:solidFill>
                <a:prstClr val="black"/>
              </a:solidFill>
            </a:endParaRPr>
          </a:p>
          <a:p>
            <a:pPr marL="361950" lvl="1" indent="-361950" algn="just" defTabSz="457200">
              <a:buFont typeface="+mj-lt"/>
              <a:buAutoNum type="arabicPeriod" startAt="3"/>
            </a:pPr>
            <a:r>
              <a:rPr lang="en-GB" dirty="0" smtClean="0">
                <a:solidFill>
                  <a:prstClr val="black"/>
                </a:solidFill>
              </a:rPr>
              <a:t>Involvement </a:t>
            </a:r>
            <a:r>
              <a:rPr lang="en-GB" dirty="0">
                <a:solidFill>
                  <a:prstClr val="black"/>
                </a:solidFill>
              </a:rPr>
              <a:t>of </a:t>
            </a:r>
            <a:r>
              <a:rPr lang="en-GB" b="1" dirty="0">
                <a:solidFill>
                  <a:prstClr val="black"/>
                </a:solidFill>
              </a:rPr>
              <a:t>citizens of contaminated areas in establishing and using tools or instruments</a:t>
            </a:r>
            <a:r>
              <a:rPr lang="en-GB" dirty="0">
                <a:solidFill>
                  <a:prstClr val="black"/>
                </a:solidFill>
              </a:rPr>
              <a:t> </a:t>
            </a:r>
            <a:r>
              <a:rPr lang="en-GB" dirty="0" smtClean="0">
                <a:solidFill>
                  <a:prstClr val="black"/>
                </a:solidFill>
              </a:rPr>
              <a:t>for </a:t>
            </a:r>
            <a:r>
              <a:rPr lang="en-GB" dirty="0">
                <a:solidFill>
                  <a:prstClr val="black"/>
                </a:solidFill>
              </a:rPr>
              <a:t>radioactivity measurements. </a:t>
            </a:r>
            <a:endParaRPr lang="en-GB" dirty="0" smtClean="0">
              <a:solidFill>
                <a:prstClr val="black"/>
              </a:solidFill>
            </a:endParaRPr>
          </a:p>
          <a:p>
            <a:pPr marL="819150" lvl="2" indent="-361950" algn="just" defTabSz="457200">
              <a:buFont typeface="Wingdings" pitchFamily="2" charset="2"/>
              <a:buChar char="ü"/>
            </a:pPr>
            <a:r>
              <a:rPr lang="en-US" dirty="0" smtClean="0">
                <a:solidFill>
                  <a:prstClr val="black"/>
                </a:solidFill>
              </a:rPr>
              <a:t>Developing </a:t>
            </a:r>
            <a:r>
              <a:rPr lang="en-US" dirty="0">
                <a:solidFill>
                  <a:prstClr val="black"/>
                </a:solidFill>
              </a:rPr>
              <a:t>processes and tools for </a:t>
            </a:r>
            <a:r>
              <a:rPr lang="en-US" b="1" dirty="0">
                <a:solidFill>
                  <a:prstClr val="black"/>
                </a:solidFill>
              </a:rPr>
              <a:t>integrating the monitoring results from experts and lay people into a common </a:t>
            </a:r>
            <a:r>
              <a:rPr lang="en-US" b="1" dirty="0" smtClean="0">
                <a:solidFill>
                  <a:prstClr val="black"/>
                </a:solidFill>
              </a:rPr>
              <a:t>operational system </a:t>
            </a:r>
          </a:p>
          <a:p>
            <a:pPr marL="819150" lvl="2" indent="-361950" algn="just" defTabSz="457200">
              <a:buFont typeface="+mj-lt"/>
              <a:buAutoNum type="arabicPeriod" startAt="3"/>
            </a:pPr>
            <a:endParaRPr lang="en-US" b="1" dirty="0" smtClean="0">
              <a:solidFill>
                <a:prstClr val="black"/>
              </a:solidFill>
            </a:endParaRPr>
          </a:p>
          <a:p>
            <a:pPr marL="342900" lvl="1" indent="-342900" algn="just" defTabSz="457200">
              <a:buFont typeface="+mj-lt"/>
              <a:buAutoNum type="arabicPeriod" startAt="3"/>
            </a:pPr>
            <a:r>
              <a:rPr lang="en-GB" dirty="0" smtClean="0">
                <a:solidFill>
                  <a:prstClr val="black"/>
                </a:solidFill>
              </a:rPr>
              <a:t>New developments on </a:t>
            </a:r>
            <a:r>
              <a:rPr lang="en-GB" b="1" dirty="0" smtClean="0">
                <a:solidFill>
                  <a:prstClr val="black"/>
                </a:solidFill>
              </a:rPr>
              <a:t>wildlife </a:t>
            </a:r>
            <a:r>
              <a:rPr lang="en-GB" b="1" dirty="0" err="1" smtClean="0">
                <a:solidFill>
                  <a:prstClr val="black"/>
                </a:solidFill>
              </a:rPr>
              <a:t>dosimetry</a:t>
            </a:r>
            <a:r>
              <a:rPr lang="en-GB" b="1" dirty="0" smtClean="0">
                <a:solidFill>
                  <a:prstClr val="black"/>
                </a:solidFill>
              </a:rPr>
              <a:t> of non-human biota (internal exposures)</a:t>
            </a:r>
            <a:endParaRPr lang="es-ES" b="1" dirty="0" smtClean="0">
              <a:solidFill>
                <a:prstClr val="black"/>
              </a:solidFill>
            </a:endParaRPr>
          </a:p>
          <a:p>
            <a:pPr algn="just" defTabSz="457200"/>
            <a:endParaRPr lang="es-ES" dirty="0">
              <a:solidFill>
                <a:prstClr val="black"/>
              </a:solidFill>
            </a:endParaRPr>
          </a:p>
        </p:txBody>
      </p:sp>
    </p:spTree>
    <p:extLst>
      <p:ext uri="{BB962C8B-B14F-4D97-AF65-F5344CB8AC3E}">
        <p14:creationId xmlns:p14="http://schemas.microsoft.com/office/powerpoint/2010/main" val="2101120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8399" y="29441"/>
            <a:ext cx="2090305" cy="313546"/>
          </a:xfrm>
          <a:prstGeom prst="rect">
            <a:avLst/>
          </a:prstGeom>
        </p:spPr>
      </p:pic>
      <p:sp>
        <p:nvSpPr>
          <p:cNvPr id="10" name="TextBox 14"/>
          <p:cNvSpPr txBox="1"/>
          <p:nvPr/>
        </p:nvSpPr>
        <p:spPr>
          <a:xfrm>
            <a:off x="1504880" y="392898"/>
            <a:ext cx="8932820" cy="400110"/>
          </a:xfrm>
          <a:prstGeom prst="rect">
            <a:avLst/>
          </a:prstGeom>
          <a:noFill/>
        </p:spPr>
        <p:txBody>
          <a:bodyPr wrap="square" rtlCol="0">
            <a:spAutoFit/>
          </a:bodyPr>
          <a:lstStyle/>
          <a:p>
            <a:pPr marL="1166813" indent="-1071563" defTabSz="457200"/>
            <a:r>
              <a:rPr lang="en-GB" sz="2000" b="1" i="1" dirty="0" smtClean="0">
                <a:solidFill>
                  <a:prstClr val="black"/>
                </a:solidFill>
              </a:rPr>
              <a:t>EURADOS –SRA Vision 3</a:t>
            </a:r>
            <a:r>
              <a:rPr lang="en-GB" b="1" i="1" dirty="0" smtClean="0">
                <a:solidFill>
                  <a:prstClr val="black"/>
                </a:solidFill>
              </a:rPr>
              <a:t> </a:t>
            </a:r>
            <a:endParaRPr lang="en-GB" b="1" i="1" dirty="0">
              <a:solidFill>
                <a:prstClr val="black"/>
              </a:solidFill>
            </a:endParaRPr>
          </a:p>
        </p:txBody>
      </p:sp>
      <p:sp>
        <p:nvSpPr>
          <p:cNvPr id="2" name="1 CuadroTexto"/>
          <p:cNvSpPr txBox="1"/>
          <p:nvPr/>
        </p:nvSpPr>
        <p:spPr>
          <a:xfrm>
            <a:off x="1847905" y="806863"/>
            <a:ext cx="9207062" cy="369332"/>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endParaRPr lang="es-ES" dirty="0">
              <a:solidFill>
                <a:prstClr val="black"/>
              </a:solidFill>
            </a:endParaRPr>
          </a:p>
        </p:txBody>
      </p:sp>
      <p:sp>
        <p:nvSpPr>
          <p:cNvPr id="4" name="3 Rectángulo"/>
          <p:cNvSpPr/>
          <p:nvPr/>
        </p:nvSpPr>
        <p:spPr>
          <a:xfrm>
            <a:off x="2224247" y="1430083"/>
            <a:ext cx="9385861" cy="4370427"/>
          </a:xfrm>
          <a:prstGeom prst="rect">
            <a:avLst/>
          </a:prstGeom>
        </p:spPr>
        <p:txBody>
          <a:bodyPr wrap="square">
            <a:spAutoFit/>
          </a:bodyPr>
          <a:lstStyle/>
          <a:p>
            <a:pPr defTabSz="457200"/>
            <a:r>
              <a:rPr lang="es-ES" b="1" dirty="0" err="1" smtClean="0">
                <a:solidFill>
                  <a:srgbClr val="0070C0"/>
                </a:solidFill>
              </a:rPr>
              <a:t>Research</a:t>
            </a:r>
            <a:r>
              <a:rPr lang="es-ES" b="1" dirty="0" smtClean="0">
                <a:solidFill>
                  <a:srgbClr val="0070C0"/>
                </a:solidFill>
              </a:rPr>
              <a:t> </a:t>
            </a:r>
            <a:r>
              <a:rPr lang="es-ES" b="1" dirty="0" err="1" smtClean="0">
                <a:solidFill>
                  <a:srgbClr val="0070C0"/>
                </a:solidFill>
              </a:rPr>
              <a:t>Lines</a:t>
            </a:r>
            <a:r>
              <a:rPr lang="es-ES" b="1" dirty="0" smtClean="0">
                <a:solidFill>
                  <a:srgbClr val="0070C0"/>
                </a:solidFill>
              </a:rPr>
              <a:t> </a:t>
            </a:r>
            <a:r>
              <a:rPr lang="es-ES" dirty="0" smtClean="0">
                <a:solidFill>
                  <a:srgbClr val="0070C0"/>
                </a:solidFill>
              </a:rPr>
              <a:t>(cont.)</a:t>
            </a:r>
          </a:p>
          <a:p>
            <a:pPr defTabSz="457200"/>
            <a:endParaRPr lang="es-ES" dirty="0">
              <a:solidFill>
                <a:prstClr val="black"/>
              </a:solidFill>
            </a:endParaRPr>
          </a:p>
          <a:p>
            <a:pPr marL="342900" lvl="1" indent="-342900" algn="just" defTabSz="457200">
              <a:buFont typeface="+mj-lt"/>
              <a:buAutoNum type="arabicPeriod" startAt="6"/>
            </a:pPr>
            <a:r>
              <a:rPr lang="en-GB" dirty="0">
                <a:solidFill>
                  <a:prstClr val="black"/>
                </a:solidFill>
              </a:rPr>
              <a:t>New developments on </a:t>
            </a:r>
            <a:r>
              <a:rPr lang="en-GB" b="1" dirty="0">
                <a:solidFill>
                  <a:prstClr val="black"/>
                </a:solidFill>
              </a:rPr>
              <a:t>measurement systems </a:t>
            </a:r>
            <a:r>
              <a:rPr lang="en-GB" dirty="0" smtClean="0">
                <a:solidFill>
                  <a:prstClr val="black"/>
                </a:solidFill>
              </a:rPr>
              <a:t>for </a:t>
            </a:r>
            <a:r>
              <a:rPr lang="en-GB" b="1" dirty="0">
                <a:solidFill>
                  <a:prstClr val="black"/>
                </a:solidFill>
              </a:rPr>
              <a:t>wound monitoring </a:t>
            </a:r>
            <a:r>
              <a:rPr lang="en-GB" dirty="0">
                <a:solidFill>
                  <a:prstClr val="black"/>
                </a:solidFill>
              </a:rPr>
              <a:t>and for </a:t>
            </a:r>
            <a:r>
              <a:rPr lang="en-GB" b="1" dirty="0">
                <a:solidFill>
                  <a:prstClr val="black"/>
                </a:solidFill>
              </a:rPr>
              <a:t>dose assessment of exposed population through wound contamination</a:t>
            </a:r>
            <a:r>
              <a:rPr lang="en-GB" dirty="0">
                <a:solidFill>
                  <a:prstClr val="black"/>
                </a:solidFill>
              </a:rPr>
              <a:t>, based on the application of </a:t>
            </a:r>
            <a:r>
              <a:rPr lang="en-GB" dirty="0" smtClean="0">
                <a:solidFill>
                  <a:prstClr val="black"/>
                </a:solidFill>
              </a:rPr>
              <a:t>:</a:t>
            </a:r>
          </a:p>
          <a:p>
            <a:pPr marL="725488" lvl="2" indent="-268288" algn="just" defTabSz="457200">
              <a:buFont typeface="Arial" pitchFamily="34" charset="0"/>
              <a:buChar char="•"/>
            </a:pPr>
            <a:r>
              <a:rPr lang="en-GB" b="1" dirty="0" smtClean="0">
                <a:solidFill>
                  <a:prstClr val="black"/>
                </a:solidFill>
              </a:rPr>
              <a:t>ISO 20031 </a:t>
            </a:r>
            <a:r>
              <a:rPr lang="en-GB" dirty="0">
                <a:solidFill>
                  <a:prstClr val="black"/>
                </a:solidFill>
              </a:rPr>
              <a:t>“</a:t>
            </a:r>
            <a:r>
              <a:rPr lang="en-GB" i="1" dirty="0">
                <a:solidFill>
                  <a:prstClr val="black"/>
                </a:solidFill>
              </a:rPr>
              <a:t>Monitoring and </a:t>
            </a:r>
            <a:r>
              <a:rPr lang="en-GB" i="1" dirty="0" err="1">
                <a:solidFill>
                  <a:prstClr val="black"/>
                </a:solidFill>
              </a:rPr>
              <a:t>dosimetry</a:t>
            </a:r>
            <a:r>
              <a:rPr lang="en-GB" i="1" dirty="0">
                <a:solidFill>
                  <a:prstClr val="black"/>
                </a:solidFill>
              </a:rPr>
              <a:t> for internal exposures due to wound contamination with radionuclides</a:t>
            </a:r>
            <a:r>
              <a:rPr lang="en-GB" dirty="0">
                <a:solidFill>
                  <a:prstClr val="black"/>
                </a:solidFill>
              </a:rPr>
              <a:t>“ </a:t>
            </a:r>
            <a:r>
              <a:rPr lang="en-GB" dirty="0" smtClean="0">
                <a:solidFill>
                  <a:prstClr val="black"/>
                </a:solidFill>
              </a:rPr>
              <a:t> - </a:t>
            </a:r>
          </a:p>
          <a:p>
            <a:pPr marL="725488" lvl="2" indent="-268288" algn="just" defTabSz="457200">
              <a:buFont typeface="Arial" pitchFamily="34" charset="0"/>
              <a:buChar char="•"/>
            </a:pPr>
            <a:r>
              <a:rPr lang="en-GB" b="1" dirty="0" smtClean="0">
                <a:solidFill>
                  <a:prstClr val="black"/>
                </a:solidFill>
              </a:rPr>
              <a:t>NCRP </a:t>
            </a:r>
            <a:r>
              <a:rPr lang="en-GB" b="1" dirty="0">
                <a:solidFill>
                  <a:prstClr val="black"/>
                </a:solidFill>
              </a:rPr>
              <a:t>Report No. </a:t>
            </a:r>
            <a:r>
              <a:rPr lang="en-GB" b="1" dirty="0" smtClean="0">
                <a:solidFill>
                  <a:prstClr val="black"/>
                </a:solidFill>
              </a:rPr>
              <a:t>156</a:t>
            </a:r>
            <a:r>
              <a:rPr lang="en-GB" dirty="0">
                <a:solidFill>
                  <a:prstClr val="black"/>
                </a:solidFill>
              </a:rPr>
              <a:t> </a:t>
            </a:r>
            <a:r>
              <a:rPr lang="en-GB" dirty="0" smtClean="0">
                <a:solidFill>
                  <a:prstClr val="black"/>
                </a:solidFill>
              </a:rPr>
              <a:t>”</a:t>
            </a:r>
            <a:r>
              <a:rPr lang="en-GB" i="1" dirty="0" smtClean="0">
                <a:solidFill>
                  <a:prstClr val="black"/>
                </a:solidFill>
              </a:rPr>
              <a:t>Development </a:t>
            </a:r>
            <a:r>
              <a:rPr lang="en-GB" i="1" dirty="0">
                <a:solidFill>
                  <a:prstClr val="black"/>
                </a:solidFill>
              </a:rPr>
              <a:t>of a </a:t>
            </a:r>
            <a:r>
              <a:rPr lang="en-GB" i="1" dirty="0" err="1">
                <a:solidFill>
                  <a:prstClr val="black"/>
                </a:solidFill>
              </a:rPr>
              <a:t>Biokinetic</a:t>
            </a:r>
            <a:r>
              <a:rPr lang="en-GB" i="1" dirty="0">
                <a:solidFill>
                  <a:prstClr val="black"/>
                </a:solidFill>
              </a:rPr>
              <a:t> Model for Radionuclide-Contaminated Wounds and Procedures for Their Assessment, </a:t>
            </a:r>
            <a:r>
              <a:rPr lang="en-GB" i="1" dirty="0" err="1">
                <a:solidFill>
                  <a:prstClr val="black"/>
                </a:solidFill>
              </a:rPr>
              <a:t>Dosimetry</a:t>
            </a:r>
            <a:r>
              <a:rPr lang="en-GB" i="1" dirty="0">
                <a:solidFill>
                  <a:prstClr val="black"/>
                </a:solidFill>
              </a:rPr>
              <a:t> and Treatment”</a:t>
            </a:r>
            <a:r>
              <a:rPr lang="en-GB" dirty="0">
                <a:solidFill>
                  <a:prstClr val="black"/>
                </a:solidFill>
              </a:rPr>
              <a:t>. </a:t>
            </a:r>
            <a:r>
              <a:rPr lang="en-GB" sz="800" dirty="0" smtClean="0">
                <a:solidFill>
                  <a:prstClr val="black"/>
                </a:solidFill>
              </a:rPr>
              <a:t>																														</a:t>
            </a:r>
          </a:p>
          <a:p>
            <a:pPr marL="720725" lvl="2" indent="-360363" algn="just" defTabSz="457200">
              <a:buFont typeface="Wingdings" panose="05000000000000000000" pitchFamily="2" charset="2"/>
              <a:buChar char="ü"/>
            </a:pPr>
            <a:r>
              <a:rPr lang="en-GB" dirty="0" smtClean="0">
                <a:solidFill>
                  <a:prstClr val="black"/>
                </a:solidFill>
              </a:rPr>
              <a:t>Protocols for the </a:t>
            </a:r>
            <a:r>
              <a:rPr lang="en-GB" b="1" dirty="0" smtClean="0">
                <a:solidFill>
                  <a:prstClr val="black"/>
                </a:solidFill>
              </a:rPr>
              <a:t>interpretation </a:t>
            </a:r>
            <a:r>
              <a:rPr lang="en-GB" b="1" dirty="0">
                <a:solidFill>
                  <a:prstClr val="black"/>
                </a:solidFill>
              </a:rPr>
              <a:t>of wound monitoring data for dose assessment </a:t>
            </a:r>
            <a:r>
              <a:rPr lang="en-GB" dirty="0">
                <a:solidFill>
                  <a:prstClr val="black"/>
                </a:solidFill>
              </a:rPr>
              <a:t>for different accidental intake </a:t>
            </a:r>
            <a:r>
              <a:rPr lang="en-GB" dirty="0" smtClean="0">
                <a:solidFill>
                  <a:prstClr val="black"/>
                </a:solidFill>
              </a:rPr>
              <a:t>scenarios, </a:t>
            </a:r>
            <a:r>
              <a:rPr lang="en-US" dirty="0" smtClean="0">
                <a:solidFill>
                  <a:prstClr val="black"/>
                </a:solidFill>
              </a:rPr>
              <a:t>to </a:t>
            </a:r>
            <a:r>
              <a:rPr lang="en-US" dirty="0">
                <a:solidFill>
                  <a:prstClr val="black"/>
                </a:solidFill>
              </a:rPr>
              <a:t>assess the need for </a:t>
            </a:r>
            <a:r>
              <a:rPr lang="en-US" dirty="0" smtClean="0">
                <a:solidFill>
                  <a:prstClr val="black"/>
                </a:solidFill>
              </a:rPr>
              <a:t>intervention e.g</a:t>
            </a:r>
            <a:r>
              <a:rPr lang="en-US" dirty="0">
                <a:solidFill>
                  <a:prstClr val="black"/>
                </a:solidFill>
              </a:rPr>
              <a:t>., surgical removal, DTPA administration, </a:t>
            </a:r>
            <a:r>
              <a:rPr lang="en-US" dirty="0" smtClean="0">
                <a:solidFill>
                  <a:prstClr val="black"/>
                </a:solidFill>
              </a:rPr>
              <a:t>etc. </a:t>
            </a:r>
          </a:p>
          <a:p>
            <a:pPr marL="720725" lvl="2" indent="-360363" algn="just" defTabSz="457200">
              <a:buFont typeface="Wingdings" panose="05000000000000000000" pitchFamily="2" charset="2"/>
              <a:buChar char="ü"/>
            </a:pPr>
            <a:r>
              <a:rPr lang="en-US" b="1" dirty="0" smtClean="0">
                <a:solidFill>
                  <a:prstClr val="black"/>
                </a:solidFill>
              </a:rPr>
              <a:t>Case studies </a:t>
            </a:r>
          </a:p>
          <a:p>
            <a:pPr marL="442913" lvl="2" indent="-360363" algn="just" defTabSz="457200"/>
            <a:endParaRPr lang="en-US" dirty="0" smtClean="0">
              <a:solidFill>
                <a:prstClr val="black"/>
              </a:solidFill>
            </a:endParaRPr>
          </a:p>
        </p:txBody>
      </p:sp>
    </p:spTree>
    <p:extLst>
      <p:ext uri="{BB962C8B-B14F-4D97-AF65-F5344CB8AC3E}">
        <p14:creationId xmlns:p14="http://schemas.microsoft.com/office/powerpoint/2010/main" val="144081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0290" y="57150"/>
            <a:ext cx="1934560" cy="290184"/>
          </a:xfrm>
          <a:prstGeom prst="rect">
            <a:avLst/>
          </a:prstGeom>
        </p:spPr>
      </p:pic>
      <p:sp>
        <p:nvSpPr>
          <p:cNvPr id="10" name="TextBox 14"/>
          <p:cNvSpPr txBox="1"/>
          <p:nvPr/>
        </p:nvSpPr>
        <p:spPr>
          <a:xfrm>
            <a:off x="1478126" y="296165"/>
            <a:ext cx="8932820" cy="400110"/>
          </a:xfrm>
          <a:prstGeom prst="rect">
            <a:avLst/>
          </a:prstGeom>
          <a:noFill/>
        </p:spPr>
        <p:txBody>
          <a:bodyPr wrap="square" rtlCol="0">
            <a:spAutoFit/>
          </a:bodyPr>
          <a:lstStyle/>
          <a:p>
            <a:pPr marL="1166813" indent="-1071563" defTabSz="457200"/>
            <a:r>
              <a:rPr lang="en-GB" sz="2000" b="1" i="1" dirty="0" smtClean="0">
                <a:solidFill>
                  <a:prstClr val="black"/>
                </a:solidFill>
              </a:rPr>
              <a:t>EURADOS –SRA Vision 3</a:t>
            </a:r>
            <a:r>
              <a:rPr lang="en-GB" b="1" i="1" dirty="0" smtClean="0">
                <a:solidFill>
                  <a:prstClr val="black"/>
                </a:solidFill>
              </a:rPr>
              <a:t> </a:t>
            </a:r>
            <a:endParaRPr lang="en-GB" b="1" i="1" dirty="0">
              <a:solidFill>
                <a:prstClr val="black"/>
              </a:solidFill>
            </a:endParaRPr>
          </a:p>
        </p:txBody>
      </p:sp>
      <p:sp>
        <p:nvSpPr>
          <p:cNvPr id="2" name="1 CuadroTexto"/>
          <p:cNvSpPr txBox="1"/>
          <p:nvPr/>
        </p:nvSpPr>
        <p:spPr>
          <a:xfrm>
            <a:off x="1779586" y="774376"/>
            <a:ext cx="9207062" cy="369332"/>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endParaRPr lang="es-ES" dirty="0">
              <a:solidFill>
                <a:prstClr val="black"/>
              </a:solidFill>
            </a:endParaRPr>
          </a:p>
        </p:txBody>
      </p:sp>
      <p:sp>
        <p:nvSpPr>
          <p:cNvPr id="4" name="3 Rectángulo"/>
          <p:cNvSpPr/>
          <p:nvPr/>
        </p:nvSpPr>
        <p:spPr>
          <a:xfrm>
            <a:off x="2155929" y="1439161"/>
            <a:ext cx="9384906" cy="4524315"/>
          </a:xfrm>
          <a:prstGeom prst="rect">
            <a:avLst/>
          </a:prstGeom>
        </p:spPr>
        <p:txBody>
          <a:bodyPr wrap="square">
            <a:spAutoFit/>
          </a:bodyPr>
          <a:lstStyle/>
          <a:p>
            <a:pPr defTabSz="457200"/>
            <a:r>
              <a:rPr lang="es-ES" b="1" dirty="0" err="1" smtClean="0">
                <a:solidFill>
                  <a:srgbClr val="0070C0"/>
                </a:solidFill>
              </a:rPr>
              <a:t>Research</a:t>
            </a:r>
            <a:r>
              <a:rPr lang="es-ES" b="1" dirty="0" smtClean="0">
                <a:solidFill>
                  <a:srgbClr val="0070C0"/>
                </a:solidFill>
              </a:rPr>
              <a:t> </a:t>
            </a:r>
            <a:r>
              <a:rPr lang="es-ES" b="1" dirty="0" err="1" smtClean="0">
                <a:solidFill>
                  <a:srgbClr val="0070C0"/>
                </a:solidFill>
              </a:rPr>
              <a:t>Lines</a:t>
            </a:r>
            <a:r>
              <a:rPr lang="es-ES" b="1" dirty="0" smtClean="0">
                <a:solidFill>
                  <a:srgbClr val="0070C0"/>
                </a:solidFill>
              </a:rPr>
              <a:t> </a:t>
            </a:r>
            <a:r>
              <a:rPr lang="es-ES" dirty="0" smtClean="0">
                <a:solidFill>
                  <a:srgbClr val="0070C0"/>
                </a:solidFill>
              </a:rPr>
              <a:t>(cont.)</a:t>
            </a:r>
          </a:p>
          <a:p>
            <a:pPr defTabSz="457200"/>
            <a:endParaRPr lang="es-ES" b="1" dirty="0" smtClean="0">
              <a:solidFill>
                <a:prstClr val="black"/>
              </a:solidFill>
            </a:endParaRPr>
          </a:p>
          <a:p>
            <a:pPr marL="342900" lvl="1" indent="-342900" algn="just" defTabSz="457200">
              <a:buFont typeface="+mj-lt"/>
              <a:buAutoNum type="arabicPeriod" startAt="7"/>
            </a:pPr>
            <a:r>
              <a:rPr lang="en-GB" dirty="0" smtClean="0">
                <a:solidFill>
                  <a:prstClr val="black"/>
                </a:solidFill>
              </a:rPr>
              <a:t>Development of </a:t>
            </a:r>
            <a:r>
              <a:rPr lang="en-GB" b="1" dirty="0" smtClean="0">
                <a:solidFill>
                  <a:prstClr val="black"/>
                </a:solidFill>
              </a:rPr>
              <a:t>more rapid in vitro emergency bioassay methods </a:t>
            </a:r>
            <a:r>
              <a:rPr lang="en-GB" dirty="0" smtClean="0">
                <a:solidFill>
                  <a:prstClr val="black"/>
                </a:solidFill>
              </a:rPr>
              <a:t>is required especially for </a:t>
            </a:r>
            <a:r>
              <a:rPr lang="en-GB" b="1" dirty="0" smtClean="0">
                <a:solidFill>
                  <a:prstClr val="black"/>
                </a:solidFill>
              </a:rPr>
              <a:t>alpha emitters (actinides) and </a:t>
            </a:r>
            <a:r>
              <a:rPr lang="en-GB" b="1" baseline="30000" dirty="0" smtClean="0">
                <a:solidFill>
                  <a:prstClr val="black"/>
                </a:solidFill>
              </a:rPr>
              <a:t>90</a:t>
            </a:r>
            <a:r>
              <a:rPr lang="en-GB" b="1" dirty="0" smtClean="0">
                <a:solidFill>
                  <a:prstClr val="black"/>
                </a:solidFill>
              </a:rPr>
              <a:t>Sr</a:t>
            </a:r>
            <a:r>
              <a:rPr lang="en-GB" dirty="0" smtClean="0">
                <a:solidFill>
                  <a:prstClr val="black"/>
                </a:solidFill>
              </a:rPr>
              <a:t>, </a:t>
            </a:r>
          </a:p>
          <a:p>
            <a:pPr marL="800100" lvl="2" indent="-342900" algn="just" defTabSz="457200">
              <a:buFont typeface="Wingdings" pitchFamily="2" charset="2"/>
              <a:buChar char="ü"/>
            </a:pPr>
            <a:r>
              <a:rPr lang="en-GB" dirty="0" smtClean="0">
                <a:solidFill>
                  <a:prstClr val="black"/>
                </a:solidFill>
              </a:rPr>
              <a:t>measurements </a:t>
            </a:r>
            <a:r>
              <a:rPr lang="en-GB" dirty="0">
                <a:solidFill>
                  <a:prstClr val="black"/>
                </a:solidFill>
              </a:rPr>
              <a:t>of large number of biological samples of the persons internally exposed as a consequence of a nuclear </a:t>
            </a:r>
            <a:r>
              <a:rPr lang="en-GB" dirty="0" smtClean="0">
                <a:solidFill>
                  <a:prstClr val="black"/>
                </a:solidFill>
              </a:rPr>
              <a:t>accident.</a:t>
            </a:r>
          </a:p>
          <a:p>
            <a:pPr marL="800100" lvl="2" indent="-342900" algn="just" defTabSz="457200">
              <a:buFont typeface="Wingdings" pitchFamily="2" charset="2"/>
              <a:buChar char="ü"/>
            </a:pPr>
            <a:r>
              <a:rPr lang="en-GB" dirty="0" smtClean="0">
                <a:solidFill>
                  <a:prstClr val="black"/>
                </a:solidFill>
              </a:rPr>
              <a:t>radiochemistry </a:t>
            </a:r>
            <a:r>
              <a:rPr lang="en-GB" dirty="0">
                <a:solidFill>
                  <a:prstClr val="black"/>
                </a:solidFill>
              </a:rPr>
              <a:t>processes and sample turnaround in routine </a:t>
            </a:r>
            <a:r>
              <a:rPr lang="en-GB" dirty="0" smtClean="0">
                <a:solidFill>
                  <a:prstClr val="black"/>
                </a:solidFill>
              </a:rPr>
              <a:t>to </a:t>
            </a:r>
            <a:r>
              <a:rPr lang="en-GB" dirty="0">
                <a:solidFill>
                  <a:prstClr val="black"/>
                </a:solidFill>
              </a:rPr>
              <a:t>be shortened </a:t>
            </a:r>
            <a:endParaRPr lang="en-GB" dirty="0" smtClean="0">
              <a:solidFill>
                <a:prstClr val="black"/>
              </a:solidFill>
            </a:endParaRPr>
          </a:p>
          <a:p>
            <a:pPr marL="800100" lvl="2" indent="-342900" algn="just" defTabSz="457200">
              <a:buFont typeface="Wingdings" pitchFamily="2" charset="2"/>
              <a:buChar char="ü"/>
            </a:pPr>
            <a:r>
              <a:rPr lang="en-GB" dirty="0" smtClean="0">
                <a:solidFill>
                  <a:prstClr val="black"/>
                </a:solidFill>
              </a:rPr>
              <a:t>to </a:t>
            </a:r>
            <a:r>
              <a:rPr lang="en-GB" dirty="0">
                <a:solidFill>
                  <a:prstClr val="black"/>
                </a:solidFill>
              </a:rPr>
              <a:t>establish and </a:t>
            </a:r>
            <a:r>
              <a:rPr lang="en-GB" dirty="0" smtClean="0">
                <a:solidFill>
                  <a:prstClr val="black"/>
                </a:solidFill>
              </a:rPr>
              <a:t>validate </a:t>
            </a:r>
            <a:r>
              <a:rPr lang="en-GB" dirty="0">
                <a:solidFill>
                  <a:prstClr val="black"/>
                </a:solidFill>
              </a:rPr>
              <a:t>methods with sensitivity enough to meet the requirements for emergency bioassay in typical nuclear </a:t>
            </a:r>
            <a:r>
              <a:rPr lang="en-GB" dirty="0" smtClean="0">
                <a:solidFill>
                  <a:prstClr val="black"/>
                </a:solidFill>
              </a:rPr>
              <a:t>accidents </a:t>
            </a:r>
          </a:p>
          <a:p>
            <a:pPr marL="800100" lvl="2" indent="-342900" algn="just" defTabSz="457200">
              <a:buFont typeface="+mj-lt"/>
              <a:buAutoNum type="arabicPeriod" startAt="7"/>
            </a:pPr>
            <a:endParaRPr lang="es-ES" dirty="0">
              <a:solidFill>
                <a:prstClr val="black"/>
              </a:solidFill>
            </a:endParaRPr>
          </a:p>
          <a:p>
            <a:pPr marL="342900" lvl="1" indent="-342900" algn="just" defTabSz="457200">
              <a:buFont typeface="+mj-lt"/>
              <a:buAutoNum type="arabicPeriod" startAt="7"/>
            </a:pPr>
            <a:r>
              <a:rPr lang="en-GB" dirty="0" smtClean="0">
                <a:solidFill>
                  <a:prstClr val="black"/>
                </a:solidFill>
              </a:rPr>
              <a:t>Software </a:t>
            </a:r>
            <a:r>
              <a:rPr lang="en-GB" dirty="0">
                <a:solidFill>
                  <a:prstClr val="black"/>
                </a:solidFill>
              </a:rPr>
              <a:t>to use for </a:t>
            </a:r>
            <a:r>
              <a:rPr lang="en-GB" b="1" dirty="0" smtClean="0">
                <a:solidFill>
                  <a:prstClr val="black"/>
                </a:solidFill>
              </a:rPr>
              <a:t>organ and effective dose estimation with on-line </a:t>
            </a:r>
            <a:r>
              <a:rPr lang="en-GB" b="1" dirty="0">
                <a:solidFill>
                  <a:prstClr val="black"/>
                </a:solidFill>
              </a:rPr>
              <a:t>free access </a:t>
            </a:r>
            <a:r>
              <a:rPr lang="en-GB" b="1" dirty="0" err="1" smtClean="0">
                <a:solidFill>
                  <a:prstClr val="black"/>
                </a:solidFill>
              </a:rPr>
              <a:t>e.g</a:t>
            </a:r>
            <a:r>
              <a:rPr lang="en-GB" b="1" dirty="0" smtClean="0">
                <a:solidFill>
                  <a:prstClr val="black"/>
                </a:solidFill>
              </a:rPr>
              <a:t> </a:t>
            </a:r>
            <a:r>
              <a:rPr lang="en-GB" b="1" dirty="0">
                <a:solidFill>
                  <a:prstClr val="black"/>
                </a:solidFill>
              </a:rPr>
              <a:t>development of Apps for Smart devices </a:t>
            </a:r>
            <a:r>
              <a:rPr lang="en-GB" dirty="0">
                <a:solidFill>
                  <a:prstClr val="black"/>
                </a:solidFill>
              </a:rPr>
              <a:t>(cell phones and tablets</a:t>
            </a:r>
            <a:r>
              <a:rPr lang="en-GB" dirty="0" smtClean="0">
                <a:solidFill>
                  <a:prstClr val="black"/>
                </a:solidFill>
              </a:rPr>
              <a:t>), to </a:t>
            </a:r>
            <a:r>
              <a:rPr lang="en-GB" dirty="0">
                <a:solidFill>
                  <a:prstClr val="black"/>
                </a:solidFill>
              </a:rPr>
              <a:t>be developed </a:t>
            </a:r>
            <a:r>
              <a:rPr lang="en-GB" dirty="0" smtClean="0">
                <a:solidFill>
                  <a:prstClr val="black"/>
                </a:solidFill>
              </a:rPr>
              <a:t>using </a:t>
            </a:r>
          </a:p>
          <a:p>
            <a:pPr marL="800100" lvl="2" indent="-342900" algn="just" defTabSz="457200">
              <a:buFont typeface="Wingdings" pitchFamily="2" charset="2"/>
              <a:buChar char="ü"/>
            </a:pPr>
            <a:r>
              <a:rPr lang="en-GB" dirty="0" smtClean="0">
                <a:solidFill>
                  <a:prstClr val="black"/>
                </a:solidFill>
              </a:rPr>
              <a:t>age dependent dose coefficients for children  </a:t>
            </a:r>
          </a:p>
          <a:p>
            <a:pPr marL="800100" lvl="2" indent="-342900" algn="just" defTabSz="457200">
              <a:buFont typeface="Wingdings" pitchFamily="2" charset="2"/>
              <a:buChar char="ü"/>
            </a:pPr>
            <a:r>
              <a:rPr lang="en-GB" dirty="0" smtClean="0">
                <a:solidFill>
                  <a:prstClr val="black"/>
                </a:solidFill>
              </a:rPr>
              <a:t>new OIR models for adults </a:t>
            </a:r>
          </a:p>
          <a:p>
            <a:pPr marL="800100" lvl="2" indent="-342900" algn="just" defTabSz="457200"/>
            <a:r>
              <a:rPr lang="en-GB" b="1" i="1" dirty="0" smtClean="0">
                <a:solidFill>
                  <a:srgbClr val="FF0000"/>
                </a:solidFill>
              </a:rPr>
              <a:t>lessons </a:t>
            </a:r>
            <a:r>
              <a:rPr lang="en-GB" b="1" i="1" dirty="0">
                <a:solidFill>
                  <a:srgbClr val="FF0000"/>
                </a:solidFill>
              </a:rPr>
              <a:t>learned from the CONFIDENCE </a:t>
            </a:r>
            <a:r>
              <a:rPr lang="en-GB" b="1" i="1" dirty="0" smtClean="0">
                <a:solidFill>
                  <a:srgbClr val="FF0000"/>
                </a:solidFill>
              </a:rPr>
              <a:t>project</a:t>
            </a:r>
            <a:endParaRPr lang="es-ES" b="1" i="1" dirty="0">
              <a:solidFill>
                <a:srgbClr val="FF0000"/>
              </a:solidFill>
            </a:endParaRPr>
          </a:p>
        </p:txBody>
      </p:sp>
    </p:spTree>
    <p:extLst>
      <p:ext uri="{BB962C8B-B14F-4D97-AF65-F5344CB8AC3E}">
        <p14:creationId xmlns:p14="http://schemas.microsoft.com/office/powerpoint/2010/main" val="32619588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0290" y="57150"/>
            <a:ext cx="1934560" cy="290184"/>
          </a:xfrm>
          <a:prstGeom prst="rect">
            <a:avLst/>
          </a:prstGeom>
        </p:spPr>
      </p:pic>
      <p:sp>
        <p:nvSpPr>
          <p:cNvPr id="10" name="TextBox 14"/>
          <p:cNvSpPr txBox="1"/>
          <p:nvPr/>
        </p:nvSpPr>
        <p:spPr>
          <a:xfrm>
            <a:off x="1436561" y="310020"/>
            <a:ext cx="8932820" cy="400110"/>
          </a:xfrm>
          <a:prstGeom prst="rect">
            <a:avLst/>
          </a:prstGeom>
          <a:noFill/>
        </p:spPr>
        <p:txBody>
          <a:bodyPr wrap="square" rtlCol="0">
            <a:spAutoFit/>
          </a:bodyPr>
          <a:lstStyle/>
          <a:p>
            <a:pPr marL="1166813" indent="-1071563" defTabSz="457200"/>
            <a:r>
              <a:rPr lang="en-GB" sz="2000" b="1" i="1" dirty="0" smtClean="0">
                <a:solidFill>
                  <a:prstClr val="black"/>
                </a:solidFill>
              </a:rPr>
              <a:t>EURADOS –SRA Vision 3</a:t>
            </a:r>
            <a:r>
              <a:rPr lang="en-GB" b="1" i="1" dirty="0" smtClean="0">
                <a:solidFill>
                  <a:prstClr val="black"/>
                </a:solidFill>
              </a:rPr>
              <a:t> </a:t>
            </a:r>
            <a:endParaRPr lang="en-GB" b="1" i="1" dirty="0">
              <a:solidFill>
                <a:prstClr val="black"/>
              </a:solidFill>
            </a:endParaRPr>
          </a:p>
        </p:txBody>
      </p:sp>
      <p:sp>
        <p:nvSpPr>
          <p:cNvPr id="2" name="1 CuadroTexto"/>
          <p:cNvSpPr txBox="1"/>
          <p:nvPr/>
        </p:nvSpPr>
        <p:spPr>
          <a:xfrm>
            <a:off x="1654891" y="760521"/>
            <a:ext cx="9207062" cy="369332"/>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endParaRPr lang="es-ES" dirty="0">
              <a:solidFill>
                <a:prstClr val="black"/>
              </a:solidFill>
            </a:endParaRPr>
          </a:p>
        </p:txBody>
      </p:sp>
      <p:sp>
        <p:nvSpPr>
          <p:cNvPr id="4" name="3 Rectángulo"/>
          <p:cNvSpPr/>
          <p:nvPr/>
        </p:nvSpPr>
        <p:spPr>
          <a:xfrm>
            <a:off x="1989668" y="1259046"/>
            <a:ext cx="9384907" cy="3139321"/>
          </a:xfrm>
          <a:prstGeom prst="rect">
            <a:avLst/>
          </a:prstGeom>
        </p:spPr>
        <p:txBody>
          <a:bodyPr wrap="square">
            <a:spAutoFit/>
          </a:bodyPr>
          <a:lstStyle/>
          <a:p>
            <a:pPr defTabSz="457200"/>
            <a:r>
              <a:rPr lang="es-ES" b="1" dirty="0" err="1" smtClean="0">
                <a:solidFill>
                  <a:srgbClr val="0070C0"/>
                </a:solidFill>
              </a:rPr>
              <a:t>Research</a:t>
            </a:r>
            <a:r>
              <a:rPr lang="es-ES" b="1" dirty="0" smtClean="0">
                <a:solidFill>
                  <a:srgbClr val="0070C0"/>
                </a:solidFill>
              </a:rPr>
              <a:t> </a:t>
            </a:r>
            <a:r>
              <a:rPr lang="es-ES" b="1" dirty="0" err="1" smtClean="0">
                <a:solidFill>
                  <a:srgbClr val="0070C0"/>
                </a:solidFill>
              </a:rPr>
              <a:t>Lines</a:t>
            </a:r>
            <a:r>
              <a:rPr lang="es-ES" b="1" dirty="0" smtClean="0">
                <a:solidFill>
                  <a:srgbClr val="0070C0"/>
                </a:solidFill>
              </a:rPr>
              <a:t> </a:t>
            </a:r>
            <a:r>
              <a:rPr lang="es-ES" dirty="0" smtClean="0">
                <a:solidFill>
                  <a:srgbClr val="0070C0"/>
                </a:solidFill>
              </a:rPr>
              <a:t>(cont.)</a:t>
            </a:r>
          </a:p>
          <a:p>
            <a:pPr defTabSz="457200"/>
            <a:endParaRPr lang="es-ES" b="1" dirty="0" smtClean="0">
              <a:solidFill>
                <a:prstClr val="black"/>
              </a:solidFill>
            </a:endParaRPr>
          </a:p>
          <a:p>
            <a:pPr marL="342900" lvl="1" indent="-342900" algn="just" defTabSz="457200">
              <a:buFont typeface="+mj-lt"/>
              <a:buAutoNum type="arabicPeriod" startAt="9"/>
            </a:pPr>
            <a:r>
              <a:rPr lang="en-GB" dirty="0" smtClean="0">
                <a:solidFill>
                  <a:prstClr val="black"/>
                </a:solidFill>
              </a:rPr>
              <a:t>Improvement on </a:t>
            </a:r>
            <a:r>
              <a:rPr lang="en-GB" b="1" dirty="0" smtClean="0">
                <a:solidFill>
                  <a:prstClr val="black"/>
                </a:solidFill>
              </a:rPr>
              <a:t>Dose reconstruction</a:t>
            </a:r>
          </a:p>
          <a:p>
            <a:pPr marL="725488" lvl="2" indent="-268288" algn="just" defTabSz="457200">
              <a:buFont typeface="Wingdings" pitchFamily="2" charset="2"/>
              <a:buChar char="ü"/>
            </a:pPr>
            <a:r>
              <a:rPr lang="en-GB" dirty="0" smtClean="0">
                <a:solidFill>
                  <a:prstClr val="black"/>
                </a:solidFill>
              </a:rPr>
              <a:t>Absorbed </a:t>
            </a:r>
            <a:r>
              <a:rPr lang="en-GB" dirty="0">
                <a:solidFill>
                  <a:prstClr val="black"/>
                </a:solidFill>
              </a:rPr>
              <a:t>doses (</a:t>
            </a:r>
            <a:r>
              <a:rPr lang="en-GB" dirty="0" err="1">
                <a:solidFill>
                  <a:prstClr val="black"/>
                </a:solidFill>
              </a:rPr>
              <a:t>Gy</a:t>
            </a:r>
            <a:r>
              <a:rPr lang="en-GB" dirty="0">
                <a:solidFill>
                  <a:prstClr val="black"/>
                </a:solidFill>
              </a:rPr>
              <a:t>) to organs and tissues of exposed persons are required but no reference methodology is currently available for internal dose assessments </a:t>
            </a:r>
            <a:r>
              <a:rPr lang="en-GB" dirty="0" smtClean="0">
                <a:solidFill>
                  <a:prstClr val="black"/>
                </a:solidFill>
              </a:rPr>
              <a:t>for </a:t>
            </a:r>
            <a:r>
              <a:rPr lang="en-GB" b="1" dirty="0" smtClean="0">
                <a:solidFill>
                  <a:prstClr val="black"/>
                </a:solidFill>
              </a:rPr>
              <a:t>epidemiology studies. </a:t>
            </a:r>
          </a:p>
          <a:p>
            <a:pPr marL="725488" lvl="2" indent="-268288" algn="just" defTabSz="457200">
              <a:buFont typeface="Wingdings" pitchFamily="2" charset="2"/>
              <a:buChar char="ü"/>
            </a:pPr>
            <a:r>
              <a:rPr lang="en-GB" dirty="0" smtClean="0">
                <a:solidFill>
                  <a:prstClr val="black"/>
                </a:solidFill>
              </a:rPr>
              <a:t>Development </a:t>
            </a:r>
            <a:r>
              <a:rPr lang="en-GB" dirty="0">
                <a:solidFill>
                  <a:prstClr val="black"/>
                </a:solidFill>
              </a:rPr>
              <a:t>of a </a:t>
            </a:r>
            <a:r>
              <a:rPr lang="en-GB" b="1" dirty="0">
                <a:solidFill>
                  <a:prstClr val="black"/>
                </a:solidFill>
              </a:rPr>
              <a:t>standard methodology and computational tools </a:t>
            </a:r>
            <a:r>
              <a:rPr lang="en-GB" b="1" dirty="0" smtClean="0">
                <a:solidFill>
                  <a:prstClr val="black"/>
                </a:solidFill>
              </a:rPr>
              <a:t>for </a:t>
            </a:r>
            <a:r>
              <a:rPr lang="en-GB" b="1" dirty="0">
                <a:solidFill>
                  <a:prstClr val="black"/>
                </a:solidFill>
              </a:rPr>
              <a:t>the calculation and the use of internal doses for epidemiology studies </a:t>
            </a:r>
            <a:r>
              <a:rPr lang="en-GB" dirty="0">
                <a:solidFill>
                  <a:prstClr val="black"/>
                </a:solidFill>
              </a:rPr>
              <a:t>in cases involving internal </a:t>
            </a:r>
            <a:r>
              <a:rPr lang="en-GB" dirty="0" smtClean="0">
                <a:solidFill>
                  <a:prstClr val="black"/>
                </a:solidFill>
              </a:rPr>
              <a:t>external </a:t>
            </a:r>
            <a:r>
              <a:rPr lang="en-GB" dirty="0">
                <a:solidFill>
                  <a:prstClr val="black"/>
                </a:solidFill>
              </a:rPr>
              <a:t>exposures. </a:t>
            </a:r>
            <a:r>
              <a:rPr lang="en-GB" sz="1050" dirty="0">
                <a:solidFill>
                  <a:prstClr val="black"/>
                </a:solidFill>
              </a:rPr>
              <a:t> </a:t>
            </a:r>
            <a:endParaRPr lang="en-GB" sz="1050" dirty="0" smtClean="0">
              <a:solidFill>
                <a:prstClr val="black"/>
              </a:solidFill>
            </a:endParaRPr>
          </a:p>
          <a:p>
            <a:pPr marL="725488" lvl="2" indent="-268288" algn="just" defTabSz="457200">
              <a:buFont typeface="Wingdings" pitchFamily="2" charset="2"/>
              <a:buChar char="ü"/>
            </a:pPr>
            <a:r>
              <a:rPr lang="en-GB" dirty="0" smtClean="0">
                <a:solidFill>
                  <a:prstClr val="black"/>
                </a:solidFill>
              </a:rPr>
              <a:t>Improvement of </a:t>
            </a:r>
            <a:r>
              <a:rPr lang="en-GB" b="1" dirty="0" smtClean="0">
                <a:solidFill>
                  <a:prstClr val="black"/>
                </a:solidFill>
              </a:rPr>
              <a:t>radiation risk estimates based on reliable dose assessment </a:t>
            </a:r>
            <a:r>
              <a:rPr lang="en-GB" dirty="0" smtClean="0">
                <a:solidFill>
                  <a:prstClr val="black"/>
                </a:solidFill>
              </a:rPr>
              <a:t> </a:t>
            </a:r>
            <a:endParaRPr lang="es-ES" dirty="0">
              <a:solidFill>
                <a:prstClr val="black"/>
              </a:solidFill>
            </a:endParaRPr>
          </a:p>
          <a:p>
            <a:pPr algn="just" defTabSz="457200"/>
            <a:endParaRPr lang="es-ES" dirty="0">
              <a:solidFill>
                <a:prstClr val="black"/>
              </a:solidFill>
            </a:endParaRPr>
          </a:p>
        </p:txBody>
      </p:sp>
      <p:sp>
        <p:nvSpPr>
          <p:cNvPr id="8" name="7 Rectángulo"/>
          <p:cNvSpPr/>
          <p:nvPr/>
        </p:nvSpPr>
        <p:spPr>
          <a:xfrm>
            <a:off x="1975813" y="4057756"/>
            <a:ext cx="9371053" cy="2308324"/>
          </a:xfrm>
          <a:prstGeom prst="rect">
            <a:avLst/>
          </a:prstGeom>
        </p:spPr>
        <p:txBody>
          <a:bodyPr wrap="square">
            <a:spAutoFit/>
          </a:bodyPr>
          <a:lstStyle/>
          <a:p>
            <a:pPr defTabSz="457200"/>
            <a:endParaRPr lang="es-ES" b="1" dirty="0" smtClean="0">
              <a:solidFill>
                <a:prstClr val="black"/>
              </a:solidFill>
            </a:endParaRPr>
          </a:p>
          <a:p>
            <a:pPr marL="361950" lvl="1" indent="-361950" algn="just" defTabSz="457200">
              <a:buFont typeface="+mj-lt"/>
              <a:buAutoNum type="arabicPeriod" startAt="10"/>
            </a:pPr>
            <a:r>
              <a:rPr lang="en-GB" b="1" dirty="0" smtClean="0">
                <a:solidFill>
                  <a:prstClr val="black"/>
                </a:solidFill>
              </a:rPr>
              <a:t>Rapid transfer of internal </a:t>
            </a:r>
            <a:r>
              <a:rPr lang="en-GB" b="1" dirty="0" err="1" smtClean="0">
                <a:solidFill>
                  <a:prstClr val="black"/>
                </a:solidFill>
              </a:rPr>
              <a:t>dosimetry</a:t>
            </a:r>
            <a:r>
              <a:rPr lang="en-GB" b="1" dirty="0" smtClean="0">
                <a:solidFill>
                  <a:prstClr val="black"/>
                </a:solidFill>
              </a:rPr>
              <a:t> data to decision-makers </a:t>
            </a:r>
          </a:p>
          <a:p>
            <a:pPr marL="361950" lvl="1" indent="-361950" algn="just" defTabSz="457200">
              <a:buFont typeface="+mj-lt"/>
              <a:buAutoNum type="arabicPeriod" startAt="10"/>
            </a:pPr>
            <a:endParaRPr lang="en-GB" b="1" dirty="0" smtClean="0">
              <a:solidFill>
                <a:prstClr val="black"/>
              </a:solidFill>
            </a:endParaRPr>
          </a:p>
          <a:p>
            <a:pPr marL="361950" lvl="1" indent="-361950" algn="just" defTabSz="457200">
              <a:buFont typeface="+mj-lt"/>
              <a:buAutoNum type="arabicPeriod" startAt="10"/>
            </a:pPr>
            <a:r>
              <a:rPr lang="en-GB" b="1" dirty="0" smtClean="0">
                <a:solidFill>
                  <a:prstClr val="black"/>
                </a:solidFill>
              </a:rPr>
              <a:t>More effective communication of internal </a:t>
            </a:r>
            <a:r>
              <a:rPr lang="en-GB" b="1" dirty="0" err="1" smtClean="0">
                <a:solidFill>
                  <a:prstClr val="black"/>
                </a:solidFill>
              </a:rPr>
              <a:t>dosimetry</a:t>
            </a:r>
            <a:r>
              <a:rPr lang="en-GB" b="1" dirty="0" smtClean="0">
                <a:solidFill>
                  <a:prstClr val="black"/>
                </a:solidFill>
              </a:rPr>
              <a:t> experts with stakeholders and exposed persons</a:t>
            </a:r>
          </a:p>
          <a:p>
            <a:pPr marL="720725" lvl="2" indent="-263525" algn="just" defTabSz="457200">
              <a:buFont typeface="Wingdings" pitchFamily="2" charset="2"/>
              <a:buChar char="ü"/>
            </a:pPr>
            <a:r>
              <a:rPr lang="en-GB" dirty="0" smtClean="0">
                <a:solidFill>
                  <a:prstClr val="black"/>
                </a:solidFill>
              </a:rPr>
              <a:t>Communication </a:t>
            </a:r>
            <a:r>
              <a:rPr lang="en-GB" dirty="0">
                <a:solidFill>
                  <a:prstClr val="black"/>
                </a:solidFill>
              </a:rPr>
              <a:t>not only of monitoring data and doses but also of risks and uncertainties, considering socio-psychological aspects e.g. in case of thyroid measurements performed in contaminated areas. </a:t>
            </a:r>
            <a:endParaRPr lang="es-ES" dirty="0">
              <a:solidFill>
                <a:prstClr val="black"/>
              </a:solidFill>
            </a:endParaRPr>
          </a:p>
        </p:txBody>
      </p:sp>
    </p:spTree>
    <p:extLst>
      <p:ext uri="{BB962C8B-B14F-4D97-AF65-F5344CB8AC3E}">
        <p14:creationId xmlns:p14="http://schemas.microsoft.com/office/powerpoint/2010/main" val="8614569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655706" y="1027906"/>
            <a:ext cx="3759844" cy="5232181"/>
          </a:xfrm>
          <a:prstGeom prst="rect">
            <a:avLst/>
          </a:prstGeom>
        </p:spPr>
      </p:pic>
      <p:sp>
        <p:nvSpPr>
          <p:cNvPr id="5" name="Freccia a destra 4"/>
          <p:cNvSpPr/>
          <p:nvPr/>
        </p:nvSpPr>
        <p:spPr>
          <a:xfrm>
            <a:off x="4598044" y="2577196"/>
            <a:ext cx="3265715" cy="2299604"/>
          </a:xfrm>
          <a:prstGeom prst="rightArrow">
            <a:avLst/>
          </a:prstGeom>
          <a:pattFill prst="dkUpDiag">
            <a:fgClr>
              <a:srgbClr val="153553"/>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ttangolo 5"/>
          <p:cNvSpPr/>
          <p:nvPr/>
        </p:nvSpPr>
        <p:spPr>
          <a:xfrm>
            <a:off x="8086166" y="3188389"/>
            <a:ext cx="3450128" cy="1077218"/>
          </a:xfrm>
          <a:prstGeom prst="rect">
            <a:avLst/>
          </a:prstGeom>
        </p:spPr>
        <p:txBody>
          <a:bodyPr wrap="square">
            <a:spAutoFit/>
          </a:bodyPr>
          <a:lstStyle/>
          <a:p>
            <a:pPr algn="ctr"/>
            <a:r>
              <a:rPr lang="it-IT" sz="3200" dirty="0" err="1">
                <a:solidFill>
                  <a:schemeClr val="bg1"/>
                </a:solidFill>
                <a:latin typeface="+mj-lt"/>
              </a:rPr>
              <a:t>final</a:t>
            </a:r>
            <a:r>
              <a:rPr lang="it-IT" sz="3200" dirty="0">
                <a:solidFill>
                  <a:schemeClr val="bg1"/>
                </a:solidFill>
                <a:latin typeface="+mj-lt"/>
              </a:rPr>
              <a:t> </a:t>
            </a:r>
            <a:r>
              <a:rPr lang="it-IT" sz="3200" dirty="0" err="1">
                <a:solidFill>
                  <a:schemeClr val="bg1"/>
                </a:solidFill>
                <a:latin typeface="+mj-lt"/>
              </a:rPr>
              <a:t>version</a:t>
            </a:r>
            <a:r>
              <a:rPr lang="it-IT" sz="3200" dirty="0">
                <a:solidFill>
                  <a:schemeClr val="bg1"/>
                </a:solidFill>
                <a:latin typeface="+mj-lt"/>
              </a:rPr>
              <a:t> </a:t>
            </a:r>
            <a:r>
              <a:rPr lang="it-IT" sz="3200" dirty="0" err="1" smtClean="0">
                <a:solidFill>
                  <a:schemeClr val="bg1"/>
                </a:solidFill>
                <a:latin typeface="+mj-lt"/>
              </a:rPr>
              <a:t>before</a:t>
            </a:r>
            <a:r>
              <a:rPr lang="it-IT" sz="3200" dirty="0" smtClean="0">
                <a:solidFill>
                  <a:schemeClr val="bg1"/>
                </a:solidFill>
                <a:latin typeface="+mj-lt"/>
              </a:rPr>
              <a:t> </a:t>
            </a:r>
            <a:r>
              <a:rPr lang="it-IT" sz="3200" dirty="0" err="1" smtClean="0">
                <a:solidFill>
                  <a:schemeClr val="bg1"/>
                </a:solidFill>
                <a:latin typeface="+mj-lt"/>
              </a:rPr>
              <a:t>december</a:t>
            </a:r>
            <a:r>
              <a:rPr lang="it-IT" sz="3200" dirty="0" smtClean="0">
                <a:solidFill>
                  <a:schemeClr val="bg1"/>
                </a:solidFill>
                <a:latin typeface="+mj-lt"/>
              </a:rPr>
              <a:t> </a:t>
            </a:r>
            <a:r>
              <a:rPr lang="it-IT" sz="3200" dirty="0">
                <a:solidFill>
                  <a:schemeClr val="bg1"/>
                </a:solidFill>
                <a:latin typeface="+mj-lt"/>
              </a:rPr>
              <a:t>2019</a:t>
            </a:r>
            <a:endParaRPr lang="en-US" sz="3200" dirty="0">
              <a:solidFill>
                <a:schemeClr val="bg1"/>
              </a:solidFill>
              <a:latin typeface="+mj-lt"/>
            </a:endParaRPr>
          </a:p>
        </p:txBody>
      </p:sp>
    </p:spTree>
    <p:extLst>
      <p:ext uri="{BB962C8B-B14F-4D97-AF65-F5344CB8AC3E}">
        <p14:creationId xmlns:p14="http://schemas.microsoft.com/office/powerpoint/2010/main" val="36043491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0290" y="57150"/>
            <a:ext cx="1934560" cy="290184"/>
          </a:xfrm>
          <a:prstGeom prst="rect">
            <a:avLst/>
          </a:prstGeom>
        </p:spPr>
      </p:pic>
      <p:sp>
        <p:nvSpPr>
          <p:cNvPr id="10" name="TextBox 14"/>
          <p:cNvSpPr txBox="1"/>
          <p:nvPr/>
        </p:nvSpPr>
        <p:spPr>
          <a:xfrm>
            <a:off x="1533546" y="143760"/>
            <a:ext cx="8932820" cy="400110"/>
          </a:xfrm>
          <a:prstGeom prst="rect">
            <a:avLst/>
          </a:prstGeom>
          <a:noFill/>
        </p:spPr>
        <p:txBody>
          <a:bodyPr wrap="square" rtlCol="0">
            <a:spAutoFit/>
          </a:bodyPr>
          <a:lstStyle/>
          <a:p>
            <a:pPr marL="1166813" indent="-1071563" defTabSz="457200"/>
            <a:r>
              <a:rPr lang="en-GB" sz="2000" b="1" i="1" dirty="0" smtClean="0">
                <a:solidFill>
                  <a:prstClr val="black"/>
                </a:solidFill>
              </a:rPr>
              <a:t>EURADOS –SRA Vision 3</a:t>
            </a:r>
            <a:r>
              <a:rPr lang="en-GB" b="1" i="1" dirty="0" smtClean="0">
                <a:solidFill>
                  <a:prstClr val="black"/>
                </a:solidFill>
              </a:rPr>
              <a:t> </a:t>
            </a:r>
            <a:endParaRPr lang="en-GB" b="1" i="1" dirty="0">
              <a:solidFill>
                <a:prstClr val="black"/>
              </a:solidFill>
            </a:endParaRPr>
          </a:p>
        </p:txBody>
      </p:sp>
      <p:sp>
        <p:nvSpPr>
          <p:cNvPr id="2" name="1 CuadroTexto"/>
          <p:cNvSpPr txBox="1"/>
          <p:nvPr/>
        </p:nvSpPr>
        <p:spPr>
          <a:xfrm>
            <a:off x="1738021" y="608116"/>
            <a:ext cx="9207062" cy="369332"/>
          </a:xfrm>
          <a:prstGeom prst="rect">
            <a:avLst/>
          </a:prstGeom>
          <a:noFill/>
        </p:spPr>
        <p:txBody>
          <a:bodyPr wrap="square" rtlCol="0">
            <a:spAutoFit/>
          </a:bodyPr>
          <a:lstStyle/>
          <a:p>
            <a:pPr marL="285750" indent="-285750" defTabSz="457200">
              <a:buFont typeface="Wingdings" pitchFamily="2" charset="2"/>
              <a:buChar char="v"/>
            </a:pPr>
            <a:r>
              <a:rPr lang="en-GB" b="1" dirty="0">
                <a:solidFill>
                  <a:prstClr val="black"/>
                </a:solidFill>
              </a:rPr>
              <a:t>Challenge 1:  </a:t>
            </a:r>
            <a:r>
              <a:rPr lang="en-US" b="1" dirty="0">
                <a:solidFill>
                  <a:prstClr val="black"/>
                </a:solidFill>
              </a:rPr>
              <a:t>To quantify doses from internal emitters after </a:t>
            </a:r>
            <a:r>
              <a:rPr lang="en-US" b="1" dirty="0" smtClean="0">
                <a:solidFill>
                  <a:prstClr val="black"/>
                </a:solidFill>
              </a:rPr>
              <a:t>accidents</a:t>
            </a:r>
            <a:endParaRPr lang="es-ES" dirty="0">
              <a:solidFill>
                <a:prstClr val="black"/>
              </a:solidFill>
            </a:endParaRPr>
          </a:p>
        </p:txBody>
      </p:sp>
      <p:sp>
        <p:nvSpPr>
          <p:cNvPr id="4" name="3 Rectángulo"/>
          <p:cNvSpPr/>
          <p:nvPr/>
        </p:nvSpPr>
        <p:spPr>
          <a:xfrm>
            <a:off x="2086653" y="968091"/>
            <a:ext cx="9468035" cy="3139321"/>
          </a:xfrm>
          <a:prstGeom prst="rect">
            <a:avLst/>
          </a:prstGeom>
        </p:spPr>
        <p:txBody>
          <a:bodyPr wrap="square">
            <a:spAutoFit/>
          </a:bodyPr>
          <a:lstStyle/>
          <a:p>
            <a:pPr defTabSz="457200"/>
            <a:r>
              <a:rPr lang="es-ES" b="1" dirty="0" err="1" smtClean="0">
                <a:solidFill>
                  <a:srgbClr val="0070C0"/>
                </a:solidFill>
              </a:rPr>
              <a:t>Research</a:t>
            </a:r>
            <a:r>
              <a:rPr lang="es-ES" b="1" dirty="0" smtClean="0">
                <a:solidFill>
                  <a:srgbClr val="0070C0"/>
                </a:solidFill>
              </a:rPr>
              <a:t> </a:t>
            </a:r>
            <a:r>
              <a:rPr lang="es-ES" b="1" dirty="0" err="1" smtClean="0">
                <a:solidFill>
                  <a:srgbClr val="0070C0"/>
                </a:solidFill>
              </a:rPr>
              <a:t>Lines</a:t>
            </a:r>
            <a:r>
              <a:rPr lang="es-ES" b="1" dirty="0" smtClean="0">
                <a:solidFill>
                  <a:srgbClr val="0070C0"/>
                </a:solidFill>
              </a:rPr>
              <a:t> </a:t>
            </a:r>
            <a:r>
              <a:rPr lang="es-ES" dirty="0" smtClean="0">
                <a:solidFill>
                  <a:srgbClr val="0070C0"/>
                </a:solidFill>
              </a:rPr>
              <a:t>(cont.)</a:t>
            </a:r>
          </a:p>
          <a:p>
            <a:pPr defTabSz="457200"/>
            <a:endParaRPr lang="es-ES" b="1" dirty="0" smtClean="0">
              <a:solidFill>
                <a:prstClr val="black"/>
              </a:solidFill>
            </a:endParaRPr>
          </a:p>
          <a:p>
            <a:pPr marL="360363" lvl="1" indent="-360363" algn="just" defTabSz="457200">
              <a:buFont typeface="+mj-lt"/>
              <a:buAutoNum type="arabicPeriod" startAt="12"/>
            </a:pPr>
            <a:r>
              <a:rPr lang="en-GB" b="1" dirty="0" smtClean="0">
                <a:solidFill>
                  <a:prstClr val="black"/>
                </a:solidFill>
              </a:rPr>
              <a:t>To </a:t>
            </a:r>
            <a:r>
              <a:rPr lang="en-GB" b="1" dirty="0">
                <a:solidFill>
                  <a:prstClr val="black"/>
                </a:solidFill>
              </a:rPr>
              <a:t>link internal </a:t>
            </a:r>
            <a:r>
              <a:rPr lang="en-GB" b="1" dirty="0" err="1">
                <a:solidFill>
                  <a:prstClr val="black"/>
                </a:solidFill>
              </a:rPr>
              <a:t>dosimetry</a:t>
            </a:r>
            <a:r>
              <a:rPr lang="en-GB" b="1" dirty="0">
                <a:solidFill>
                  <a:prstClr val="black"/>
                </a:solidFill>
              </a:rPr>
              <a:t> after incorporation of radionuclides with biological </a:t>
            </a:r>
            <a:r>
              <a:rPr lang="en-GB" b="1" dirty="0" err="1">
                <a:solidFill>
                  <a:prstClr val="black"/>
                </a:solidFill>
              </a:rPr>
              <a:t>dosimetry</a:t>
            </a:r>
            <a:r>
              <a:rPr lang="en-GB" b="1" dirty="0">
                <a:solidFill>
                  <a:prstClr val="black"/>
                </a:solidFill>
              </a:rPr>
              <a:t> </a:t>
            </a:r>
            <a:r>
              <a:rPr lang="en-GB" b="1" dirty="0" smtClean="0">
                <a:solidFill>
                  <a:prstClr val="black"/>
                </a:solidFill>
              </a:rPr>
              <a:t>methods</a:t>
            </a:r>
            <a:r>
              <a:rPr lang="en-GB" dirty="0" smtClean="0">
                <a:solidFill>
                  <a:prstClr val="black"/>
                </a:solidFill>
              </a:rPr>
              <a:t>					</a:t>
            </a:r>
          </a:p>
          <a:p>
            <a:pPr marL="720725" lvl="2" indent="-277813" algn="just" defTabSz="457200">
              <a:buFont typeface="Wingdings" pitchFamily="2" charset="2"/>
              <a:buChar char="ü"/>
            </a:pPr>
            <a:r>
              <a:rPr lang="en-GB" dirty="0" smtClean="0">
                <a:solidFill>
                  <a:prstClr val="black"/>
                </a:solidFill>
              </a:rPr>
              <a:t>Lessons learned from the </a:t>
            </a:r>
            <a:r>
              <a:rPr lang="en-GB" b="1" dirty="0" smtClean="0">
                <a:solidFill>
                  <a:prstClr val="black"/>
                </a:solidFill>
              </a:rPr>
              <a:t>EURADOS WG10-WG7 study </a:t>
            </a:r>
            <a:r>
              <a:rPr lang="en-GB" dirty="0" smtClean="0">
                <a:solidFill>
                  <a:prstClr val="black"/>
                </a:solidFill>
              </a:rPr>
              <a:t> </a:t>
            </a:r>
          </a:p>
          <a:p>
            <a:pPr marL="720725" lvl="2" indent="-277813" algn="just" defTabSz="457200">
              <a:buFont typeface="Wingdings" pitchFamily="2" charset="2"/>
              <a:buChar char="ü"/>
            </a:pPr>
            <a:r>
              <a:rPr lang="en-GB" dirty="0" smtClean="0">
                <a:solidFill>
                  <a:prstClr val="black"/>
                </a:solidFill>
              </a:rPr>
              <a:t>Definition </a:t>
            </a:r>
            <a:r>
              <a:rPr lang="en-GB" dirty="0">
                <a:solidFill>
                  <a:prstClr val="black"/>
                </a:solidFill>
              </a:rPr>
              <a:t>of the </a:t>
            </a:r>
            <a:r>
              <a:rPr lang="en-GB" b="1" dirty="0">
                <a:solidFill>
                  <a:prstClr val="black"/>
                </a:solidFill>
              </a:rPr>
              <a:t>proper </a:t>
            </a:r>
            <a:r>
              <a:rPr lang="en-GB" b="1" dirty="0" err="1" smtClean="0">
                <a:solidFill>
                  <a:prstClr val="black"/>
                </a:solidFill>
              </a:rPr>
              <a:t>dosimetry</a:t>
            </a:r>
            <a:r>
              <a:rPr lang="en-GB" b="1" dirty="0" smtClean="0">
                <a:solidFill>
                  <a:prstClr val="black"/>
                </a:solidFill>
              </a:rPr>
              <a:t> </a:t>
            </a:r>
            <a:r>
              <a:rPr lang="en-GB" b="1" dirty="0">
                <a:solidFill>
                  <a:prstClr val="black"/>
                </a:solidFill>
              </a:rPr>
              <a:t>quantity </a:t>
            </a:r>
            <a:r>
              <a:rPr lang="en-GB" dirty="0">
                <a:solidFill>
                  <a:prstClr val="black"/>
                </a:solidFill>
              </a:rPr>
              <a:t>to be compared </a:t>
            </a:r>
            <a:r>
              <a:rPr lang="en-GB" dirty="0" smtClean="0">
                <a:solidFill>
                  <a:prstClr val="black"/>
                </a:solidFill>
              </a:rPr>
              <a:t>with </a:t>
            </a:r>
            <a:r>
              <a:rPr lang="en-GB" dirty="0">
                <a:solidFill>
                  <a:prstClr val="black"/>
                </a:solidFill>
              </a:rPr>
              <a:t>the </a:t>
            </a:r>
            <a:r>
              <a:rPr lang="en-GB" dirty="0" smtClean="0">
                <a:solidFill>
                  <a:prstClr val="black"/>
                </a:solidFill>
              </a:rPr>
              <a:t>proper biological </a:t>
            </a:r>
            <a:r>
              <a:rPr lang="en-GB" dirty="0">
                <a:solidFill>
                  <a:prstClr val="black"/>
                </a:solidFill>
              </a:rPr>
              <a:t>end-point </a:t>
            </a:r>
            <a:r>
              <a:rPr lang="en-GB" dirty="0" smtClean="0">
                <a:solidFill>
                  <a:prstClr val="black"/>
                </a:solidFill>
              </a:rPr>
              <a:t> . </a:t>
            </a:r>
          </a:p>
          <a:p>
            <a:pPr marL="720725" lvl="2" indent="-277813" algn="just" defTabSz="457200">
              <a:buFont typeface="Wingdings" pitchFamily="2" charset="2"/>
              <a:buChar char="ü"/>
            </a:pPr>
            <a:r>
              <a:rPr lang="en-GB" dirty="0" smtClean="0">
                <a:solidFill>
                  <a:prstClr val="black"/>
                </a:solidFill>
              </a:rPr>
              <a:t>Special </a:t>
            </a:r>
            <a:r>
              <a:rPr lang="en-GB" dirty="0">
                <a:solidFill>
                  <a:prstClr val="black"/>
                </a:solidFill>
              </a:rPr>
              <a:t>models have to be developed for reliable </a:t>
            </a:r>
            <a:r>
              <a:rPr lang="en-GB" b="1" dirty="0">
                <a:solidFill>
                  <a:prstClr val="black"/>
                </a:solidFill>
              </a:rPr>
              <a:t>blood </a:t>
            </a:r>
            <a:r>
              <a:rPr lang="en-GB" b="1" dirty="0" err="1" smtClean="0">
                <a:solidFill>
                  <a:prstClr val="black"/>
                </a:solidFill>
              </a:rPr>
              <a:t>dosimetry</a:t>
            </a:r>
            <a:r>
              <a:rPr lang="en-GB" dirty="0" smtClean="0">
                <a:solidFill>
                  <a:prstClr val="black"/>
                </a:solidFill>
              </a:rPr>
              <a:t>.</a:t>
            </a:r>
          </a:p>
          <a:p>
            <a:pPr marL="720725" lvl="2" indent="-277813" algn="just" defTabSz="457200">
              <a:buFont typeface="Wingdings" pitchFamily="2" charset="2"/>
              <a:buChar char="ü"/>
            </a:pPr>
            <a:r>
              <a:rPr lang="en-GB" dirty="0" smtClean="0">
                <a:solidFill>
                  <a:prstClr val="black"/>
                </a:solidFill>
              </a:rPr>
              <a:t>Strategies </a:t>
            </a:r>
            <a:r>
              <a:rPr lang="en-GB" dirty="0">
                <a:solidFill>
                  <a:prstClr val="black"/>
                </a:solidFill>
              </a:rPr>
              <a:t>and methods </a:t>
            </a:r>
            <a:r>
              <a:rPr lang="en-GB" b="1" dirty="0">
                <a:solidFill>
                  <a:prstClr val="black"/>
                </a:solidFill>
              </a:rPr>
              <a:t>to increase measurement capacity </a:t>
            </a:r>
            <a:r>
              <a:rPr lang="en-GB" dirty="0" smtClean="0">
                <a:solidFill>
                  <a:prstClr val="black"/>
                </a:solidFill>
              </a:rPr>
              <a:t>to handle a large number of </a:t>
            </a:r>
            <a:r>
              <a:rPr lang="en-GB" dirty="0" err="1" smtClean="0">
                <a:solidFill>
                  <a:prstClr val="black"/>
                </a:solidFill>
              </a:rPr>
              <a:t>dosimetric</a:t>
            </a:r>
            <a:r>
              <a:rPr lang="en-GB" dirty="0" smtClean="0">
                <a:solidFill>
                  <a:prstClr val="black"/>
                </a:solidFill>
              </a:rPr>
              <a:t> samples</a:t>
            </a:r>
          </a:p>
          <a:p>
            <a:pPr marL="720725" lvl="2" indent="-277813" algn="just" defTabSz="457200">
              <a:buFont typeface="Wingdings" pitchFamily="2" charset="2"/>
              <a:buChar char="ü"/>
            </a:pPr>
            <a:r>
              <a:rPr lang="en-GB" b="1" dirty="0" smtClean="0">
                <a:solidFill>
                  <a:prstClr val="black"/>
                </a:solidFill>
              </a:rPr>
              <a:t>Networking </a:t>
            </a:r>
            <a:r>
              <a:rPr lang="en-GB" b="1" dirty="0">
                <a:solidFill>
                  <a:prstClr val="black"/>
                </a:solidFill>
              </a:rPr>
              <a:t>of </a:t>
            </a:r>
            <a:r>
              <a:rPr lang="en-GB" b="1" dirty="0" smtClean="0">
                <a:solidFill>
                  <a:prstClr val="black"/>
                </a:solidFill>
              </a:rPr>
              <a:t>laboratories (RENEB)</a:t>
            </a:r>
            <a:endParaRPr lang="es-ES" b="1" dirty="0">
              <a:solidFill>
                <a:prstClr val="black"/>
              </a:solidFill>
            </a:endParaRPr>
          </a:p>
        </p:txBody>
      </p:sp>
      <p:sp>
        <p:nvSpPr>
          <p:cNvPr id="8" name="7 Rectángulo"/>
          <p:cNvSpPr/>
          <p:nvPr/>
        </p:nvSpPr>
        <p:spPr>
          <a:xfrm>
            <a:off x="2169778" y="3837678"/>
            <a:ext cx="9481890" cy="2308324"/>
          </a:xfrm>
          <a:prstGeom prst="rect">
            <a:avLst/>
          </a:prstGeom>
        </p:spPr>
        <p:txBody>
          <a:bodyPr wrap="square">
            <a:spAutoFit/>
          </a:bodyPr>
          <a:lstStyle/>
          <a:p>
            <a:pPr defTabSz="457200"/>
            <a:endParaRPr lang="es-ES" dirty="0" smtClean="0">
              <a:solidFill>
                <a:srgbClr val="0070C0"/>
              </a:solidFill>
            </a:endParaRPr>
          </a:p>
          <a:p>
            <a:pPr defTabSz="457200"/>
            <a:endParaRPr lang="es-ES" b="1" dirty="0" smtClean="0">
              <a:solidFill>
                <a:prstClr val="black"/>
              </a:solidFill>
            </a:endParaRPr>
          </a:p>
          <a:p>
            <a:pPr marL="442913" lvl="1" indent="-442913" algn="just" defTabSz="457200">
              <a:buFont typeface="+mj-lt"/>
              <a:buAutoNum type="arabicPeriod" startAt="13"/>
            </a:pPr>
            <a:r>
              <a:rPr lang="en-GB" b="1" dirty="0" smtClean="0">
                <a:solidFill>
                  <a:prstClr val="black"/>
                </a:solidFill>
              </a:rPr>
              <a:t>Modelling </a:t>
            </a:r>
            <a:r>
              <a:rPr lang="en-GB" b="1" dirty="0">
                <a:solidFill>
                  <a:prstClr val="black"/>
                </a:solidFill>
              </a:rPr>
              <a:t>of </a:t>
            </a:r>
            <a:r>
              <a:rPr lang="en-GB" b="1" dirty="0" err="1">
                <a:solidFill>
                  <a:prstClr val="black"/>
                </a:solidFill>
              </a:rPr>
              <a:t>biokinetics</a:t>
            </a:r>
            <a:r>
              <a:rPr lang="en-GB" b="1" dirty="0">
                <a:solidFill>
                  <a:prstClr val="black"/>
                </a:solidFill>
              </a:rPr>
              <a:t> of chelating agents </a:t>
            </a:r>
            <a:r>
              <a:rPr lang="en-GB" dirty="0" smtClean="0">
                <a:solidFill>
                  <a:prstClr val="black"/>
                </a:solidFill>
              </a:rPr>
              <a:t>in </a:t>
            </a:r>
            <a:r>
              <a:rPr lang="en-GB" dirty="0">
                <a:solidFill>
                  <a:prstClr val="black"/>
                </a:solidFill>
              </a:rPr>
              <a:t>case of </a:t>
            </a:r>
            <a:r>
              <a:rPr lang="en-GB" dirty="0" err="1">
                <a:solidFill>
                  <a:prstClr val="black"/>
                </a:solidFill>
              </a:rPr>
              <a:t>decorporation</a:t>
            </a:r>
            <a:r>
              <a:rPr lang="en-GB" dirty="0">
                <a:solidFill>
                  <a:prstClr val="black"/>
                </a:solidFill>
              </a:rPr>
              <a:t> </a:t>
            </a:r>
            <a:r>
              <a:rPr lang="en-GB" dirty="0" smtClean="0">
                <a:solidFill>
                  <a:prstClr val="black"/>
                </a:solidFill>
              </a:rPr>
              <a:t>therapy</a:t>
            </a:r>
          </a:p>
          <a:p>
            <a:pPr marL="725488" lvl="2" indent="-268288" algn="just" defTabSz="457200">
              <a:buFont typeface="Wingdings" pitchFamily="2" charset="2"/>
              <a:buChar char="ü"/>
            </a:pPr>
            <a:r>
              <a:rPr lang="en-GB" dirty="0" smtClean="0">
                <a:solidFill>
                  <a:prstClr val="black"/>
                </a:solidFill>
              </a:rPr>
              <a:t>The </a:t>
            </a:r>
            <a:r>
              <a:rPr lang="en-GB" dirty="0">
                <a:solidFill>
                  <a:prstClr val="black"/>
                </a:solidFill>
              </a:rPr>
              <a:t>objective is </a:t>
            </a:r>
            <a:r>
              <a:rPr lang="en-GB" b="1" dirty="0" smtClean="0">
                <a:solidFill>
                  <a:prstClr val="black"/>
                </a:solidFill>
              </a:rPr>
              <a:t>to develop </a:t>
            </a:r>
            <a:r>
              <a:rPr lang="en-GB" b="1" dirty="0" err="1" smtClean="0">
                <a:solidFill>
                  <a:prstClr val="black"/>
                </a:solidFill>
              </a:rPr>
              <a:t>biokinetic</a:t>
            </a:r>
            <a:r>
              <a:rPr lang="en-GB" b="1" dirty="0" smtClean="0">
                <a:solidFill>
                  <a:prstClr val="black"/>
                </a:solidFill>
              </a:rPr>
              <a:t> models that allow a proper interpretation of monitoring data (in vivo, in vitro, wound) affected by the </a:t>
            </a:r>
            <a:r>
              <a:rPr lang="en-GB" b="1" dirty="0" err="1" smtClean="0">
                <a:solidFill>
                  <a:prstClr val="black"/>
                </a:solidFill>
              </a:rPr>
              <a:t>decorporation</a:t>
            </a:r>
            <a:r>
              <a:rPr lang="en-GB" b="1" dirty="0" smtClean="0">
                <a:solidFill>
                  <a:prstClr val="black"/>
                </a:solidFill>
              </a:rPr>
              <a:t> therapy</a:t>
            </a:r>
            <a:r>
              <a:rPr lang="en-GB" dirty="0" smtClean="0">
                <a:solidFill>
                  <a:prstClr val="black"/>
                </a:solidFill>
              </a:rPr>
              <a:t>, resulting in the </a:t>
            </a:r>
            <a:r>
              <a:rPr lang="en-GB" b="1" dirty="0" smtClean="0">
                <a:solidFill>
                  <a:prstClr val="black"/>
                </a:solidFill>
              </a:rPr>
              <a:t>assessment of reliable dose </a:t>
            </a:r>
            <a:r>
              <a:rPr lang="en-GB" b="1" dirty="0">
                <a:solidFill>
                  <a:prstClr val="black"/>
                </a:solidFill>
              </a:rPr>
              <a:t>estimates</a:t>
            </a:r>
            <a:r>
              <a:rPr lang="en-GB" dirty="0" smtClean="0">
                <a:solidFill>
                  <a:prstClr val="black"/>
                </a:solidFill>
              </a:rPr>
              <a:t>.</a:t>
            </a:r>
          </a:p>
          <a:p>
            <a:pPr marL="725488" lvl="2" indent="-268288" algn="just" defTabSz="457200">
              <a:buFont typeface="Wingdings" pitchFamily="2" charset="2"/>
              <a:buChar char="ü"/>
            </a:pPr>
            <a:r>
              <a:rPr lang="en-GB" dirty="0" smtClean="0">
                <a:solidFill>
                  <a:prstClr val="black"/>
                </a:solidFill>
              </a:rPr>
              <a:t>Final development of </a:t>
            </a:r>
            <a:r>
              <a:rPr lang="en-GB" b="1" dirty="0" smtClean="0">
                <a:solidFill>
                  <a:prstClr val="black"/>
                </a:solidFill>
              </a:rPr>
              <a:t>DTPA therapy model </a:t>
            </a:r>
            <a:r>
              <a:rPr lang="en-GB" dirty="0" smtClean="0">
                <a:solidFill>
                  <a:prstClr val="black"/>
                </a:solidFill>
              </a:rPr>
              <a:t>based on EURADOS/CONRAD model proposed by WG7 members</a:t>
            </a:r>
            <a:endParaRPr lang="es-ES" dirty="0">
              <a:solidFill>
                <a:prstClr val="black"/>
              </a:solidFill>
            </a:endParaRPr>
          </a:p>
        </p:txBody>
      </p:sp>
    </p:spTree>
    <p:extLst>
      <p:ext uri="{BB962C8B-B14F-4D97-AF65-F5344CB8AC3E}">
        <p14:creationId xmlns:p14="http://schemas.microsoft.com/office/powerpoint/2010/main" val="1315338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2969723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758117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634732"/>
          </a:xfrm>
        </p:spPr>
        <p:txBody>
          <a:bodyPr>
            <a:noAutofit/>
          </a:bodyPr>
          <a:lstStyle/>
          <a:p>
            <a:r>
              <a:rPr lang="en-US" b="1" dirty="0">
                <a:ln w="22225" cmpd="thickThin">
                  <a:solidFill>
                    <a:schemeClr val="bg1"/>
                  </a:solidFill>
                  <a:prstDash val="solid"/>
                </a:ln>
                <a:solidFill>
                  <a:schemeClr val="accent2"/>
                </a:solidFill>
              </a:rPr>
              <a:t>Challenge 1 – </a:t>
            </a:r>
            <a:r>
              <a:rPr lang="en-US" b="1" dirty="0" smtClean="0">
                <a:ln w="22225" cmpd="thickThin">
                  <a:solidFill>
                    <a:schemeClr val="bg1"/>
                  </a:solidFill>
                  <a:prstDash val="solid"/>
                </a:ln>
                <a:solidFill>
                  <a:schemeClr val="accent2"/>
                </a:solidFill>
              </a:rPr>
              <a:t>objectives</a:t>
            </a:r>
            <a:br>
              <a:rPr lang="en-US" b="1" dirty="0" smtClean="0">
                <a:ln w="22225" cmpd="thickThin">
                  <a:solidFill>
                    <a:schemeClr val="bg1"/>
                  </a:solidFill>
                  <a:prstDash val="solid"/>
                </a:ln>
                <a:solidFill>
                  <a:schemeClr val="accent2"/>
                </a:solidFill>
              </a:rPr>
            </a:br>
            <a:r>
              <a:rPr lang="en-US" sz="1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quantify doses from internal emitters after accidents</a:t>
            </a:r>
          </a:p>
        </p:txBody>
      </p:sp>
      <p:sp>
        <p:nvSpPr>
          <p:cNvPr id="3" name="Segnaposto contenuto 2"/>
          <p:cNvSpPr>
            <a:spLocks noGrp="1"/>
          </p:cNvSpPr>
          <p:nvPr>
            <p:ph idx="1"/>
          </p:nvPr>
        </p:nvSpPr>
        <p:spPr>
          <a:xfrm>
            <a:off x="551543" y="1246094"/>
            <a:ext cx="11120503" cy="5474020"/>
          </a:xfrm>
        </p:spPr>
        <p:txBody>
          <a:bodyPr>
            <a:noAutofit/>
          </a:bodyPr>
          <a:lstStyle/>
          <a:p>
            <a:pPr marL="342900" lvl="1" indent="-342900">
              <a:lnSpc>
                <a:spcPct val="110000"/>
              </a:lnSpc>
              <a:spcBef>
                <a:spcPts val="1800"/>
              </a:spcBef>
            </a:pPr>
            <a:r>
              <a:rPr lang="en-US" sz="2200" dirty="0">
                <a:solidFill>
                  <a:schemeClr val="bg1"/>
                </a:solidFill>
                <a:latin typeface="+mj-lt"/>
                <a:ea typeface="Arial Unicode MS" panose="020B0604020202020204" pitchFamily="34" charset="-128"/>
                <a:cs typeface="Arial Unicode MS" panose="020B0604020202020204" pitchFamily="34" charset="-128"/>
              </a:rPr>
              <a:t>New developments of in vivo and in vitro monitoring of radionuclides incorporated in the body due to accidental internal exposures, for a large number of individuals </a:t>
            </a:r>
            <a:endParaRPr lang="es-ES" sz="2200" dirty="0">
              <a:solidFill>
                <a:schemeClr val="bg1"/>
              </a:solidFill>
              <a:latin typeface="+mj-lt"/>
              <a:ea typeface="Arial Unicode MS" panose="020B0604020202020204" pitchFamily="34" charset="-128"/>
              <a:cs typeface="Arial Unicode MS" panose="020B0604020202020204" pitchFamily="34" charset="-128"/>
            </a:endParaRPr>
          </a:p>
          <a:p>
            <a:pPr marL="342900" lvl="1" indent="-342900">
              <a:lnSpc>
                <a:spcPct val="110000"/>
              </a:lnSpc>
              <a:spcBef>
                <a:spcPts val="1800"/>
              </a:spcBef>
            </a:pPr>
            <a:r>
              <a:rPr lang="en-US" sz="2200" dirty="0" smtClean="0">
                <a:solidFill>
                  <a:schemeClr val="bg1"/>
                </a:solidFill>
                <a:latin typeface="+mj-lt"/>
                <a:ea typeface="Arial Unicode MS" panose="020B0604020202020204" pitchFamily="34" charset="-128"/>
                <a:cs typeface="Arial Unicode MS" panose="020B0604020202020204" pitchFamily="34" charset="-128"/>
              </a:rPr>
              <a:t>Develop protocols </a:t>
            </a:r>
            <a:r>
              <a:rPr lang="en-US" sz="2200" dirty="0">
                <a:solidFill>
                  <a:schemeClr val="bg1"/>
                </a:solidFill>
                <a:latin typeface="+mj-lt"/>
                <a:ea typeface="Arial Unicode MS" panose="020B0604020202020204" pitchFamily="34" charset="-128"/>
                <a:cs typeface="Arial Unicode MS" panose="020B0604020202020204" pitchFamily="34" charset="-128"/>
              </a:rPr>
              <a:t>and computational tools to guarantee a rapid interpretation of monitoring data in an emergency frame, resulting in reliable absorbed doses to organs and tissues and committed effective doses of internally exposed persons of different genders and ages.  </a:t>
            </a:r>
            <a:endParaRPr lang="es-ES" sz="2200" dirty="0">
              <a:solidFill>
                <a:schemeClr val="bg1"/>
              </a:solidFill>
              <a:latin typeface="+mj-lt"/>
              <a:ea typeface="Arial Unicode MS" panose="020B0604020202020204" pitchFamily="34" charset="-128"/>
              <a:cs typeface="Arial Unicode MS" panose="020B0604020202020204" pitchFamily="34" charset="-128"/>
            </a:endParaRPr>
          </a:p>
          <a:p>
            <a:pPr marL="342900" lvl="1" indent="-342900">
              <a:lnSpc>
                <a:spcPct val="110000"/>
              </a:lnSpc>
              <a:spcBef>
                <a:spcPts val="1800"/>
              </a:spcBef>
            </a:pPr>
            <a:r>
              <a:rPr lang="en-US" sz="2200" dirty="0">
                <a:solidFill>
                  <a:schemeClr val="bg1"/>
                </a:solidFill>
                <a:latin typeface="+mj-lt"/>
                <a:ea typeface="Arial Unicode MS" panose="020B0604020202020204" pitchFamily="34" charset="-128"/>
                <a:cs typeface="Arial Unicode MS" panose="020B0604020202020204" pitchFamily="34" charset="-128"/>
              </a:rPr>
              <a:t>Proper channels for the transfer of the dosimetry data to decision </a:t>
            </a:r>
            <a:r>
              <a:rPr lang="en-US" sz="2200" dirty="0" smtClean="0">
                <a:solidFill>
                  <a:schemeClr val="bg1"/>
                </a:solidFill>
                <a:latin typeface="+mj-lt"/>
                <a:ea typeface="Arial Unicode MS" panose="020B0604020202020204" pitchFamily="34" charset="-128"/>
                <a:cs typeface="Arial Unicode MS" panose="020B0604020202020204" pitchFamily="34" charset="-128"/>
              </a:rPr>
              <a:t>makers / communication </a:t>
            </a:r>
            <a:r>
              <a:rPr lang="en-US" sz="2200" dirty="0">
                <a:solidFill>
                  <a:schemeClr val="bg1"/>
                </a:solidFill>
                <a:latin typeface="+mj-lt"/>
                <a:ea typeface="Arial Unicode MS" panose="020B0604020202020204" pitchFamily="34" charset="-128"/>
                <a:cs typeface="Arial Unicode MS" panose="020B0604020202020204" pitchFamily="34" charset="-128"/>
              </a:rPr>
              <a:t>with stakeholders, including civil society </a:t>
            </a:r>
          </a:p>
          <a:p>
            <a:pPr marL="342900" lvl="1" indent="-342900">
              <a:lnSpc>
                <a:spcPct val="110000"/>
              </a:lnSpc>
              <a:spcBef>
                <a:spcPts val="1800"/>
              </a:spcBef>
            </a:pPr>
            <a:r>
              <a:rPr lang="en-US" sz="2200" dirty="0" smtClean="0">
                <a:solidFill>
                  <a:schemeClr val="bg1"/>
                </a:solidFill>
                <a:latin typeface="+mj-lt"/>
                <a:ea typeface="Arial Unicode MS" panose="020B0604020202020204" pitchFamily="34" charset="-128"/>
                <a:cs typeface="Arial Unicode MS" panose="020B0604020202020204" pitchFamily="34" charset="-128"/>
              </a:rPr>
              <a:t>Modelling </a:t>
            </a:r>
            <a:r>
              <a:rPr lang="en-US" sz="2200" dirty="0">
                <a:solidFill>
                  <a:schemeClr val="bg1"/>
                </a:solidFill>
                <a:latin typeface="+mj-lt"/>
                <a:ea typeface="Arial Unicode MS" panose="020B0604020202020204" pitchFamily="34" charset="-128"/>
                <a:cs typeface="Arial Unicode MS" panose="020B0604020202020204" pitchFamily="34" charset="-128"/>
              </a:rPr>
              <a:t>of the </a:t>
            </a:r>
            <a:r>
              <a:rPr lang="en-US" sz="2200" dirty="0" err="1">
                <a:solidFill>
                  <a:schemeClr val="bg1"/>
                </a:solidFill>
                <a:latin typeface="+mj-lt"/>
                <a:ea typeface="Arial Unicode MS" panose="020B0604020202020204" pitchFamily="34" charset="-128"/>
                <a:cs typeface="Arial Unicode MS" panose="020B0604020202020204" pitchFamily="34" charset="-128"/>
              </a:rPr>
              <a:t>biokinetics</a:t>
            </a:r>
            <a:r>
              <a:rPr lang="en-US" sz="2200" dirty="0">
                <a:solidFill>
                  <a:schemeClr val="bg1"/>
                </a:solidFill>
                <a:latin typeface="+mj-lt"/>
                <a:ea typeface="Arial Unicode MS" panose="020B0604020202020204" pitchFamily="34" charset="-128"/>
                <a:cs typeface="Arial Unicode MS" panose="020B0604020202020204" pitchFamily="34" charset="-128"/>
              </a:rPr>
              <a:t> of </a:t>
            </a:r>
            <a:r>
              <a:rPr lang="en-US" sz="2200" dirty="0" err="1">
                <a:solidFill>
                  <a:schemeClr val="bg1"/>
                </a:solidFill>
                <a:latin typeface="+mj-lt"/>
                <a:ea typeface="Arial Unicode MS" panose="020B0604020202020204" pitchFamily="34" charset="-128"/>
                <a:cs typeface="Arial Unicode MS" panose="020B0604020202020204" pitchFamily="34" charset="-128"/>
              </a:rPr>
              <a:t>decorporated</a:t>
            </a:r>
            <a:r>
              <a:rPr lang="en-US" sz="2200" dirty="0">
                <a:solidFill>
                  <a:schemeClr val="bg1"/>
                </a:solidFill>
                <a:latin typeface="+mj-lt"/>
                <a:ea typeface="Arial Unicode MS" panose="020B0604020202020204" pitchFamily="34" charset="-128"/>
                <a:cs typeface="Arial Unicode MS" panose="020B0604020202020204" pitchFamily="34" charset="-128"/>
              </a:rPr>
              <a:t> agents administered depending on incorporated radionuclides. Validation with human data. </a:t>
            </a:r>
          </a:p>
          <a:p>
            <a:pPr marL="342900" lvl="1" indent="-342900">
              <a:lnSpc>
                <a:spcPct val="110000"/>
              </a:lnSpc>
              <a:spcBef>
                <a:spcPts val="1800"/>
              </a:spcBef>
            </a:pPr>
            <a:r>
              <a:rPr lang="en-US" sz="2200" dirty="0">
                <a:solidFill>
                  <a:schemeClr val="bg1"/>
                </a:solidFill>
                <a:latin typeface="+mj-lt"/>
                <a:ea typeface="Arial Unicode MS" panose="020B0604020202020204" pitchFamily="34" charset="-128"/>
                <a:cs typeface="Arial Unicode MS" panose="020B0604020202020204" pitchFamily="34" charset="-128"/>
              </a:rPr>
              <a:t>Epidemiology studies and radiation-induced risk estimates during the post-accidental stage to better understand the health effects (cancer and non-cancer diseases) in case of high levels of exposure. </a:t>
            </a:r>
            <a:endParaRPr lang="es-ES" sz="2200" dirty="0">
              <a:solidFill>
                <a:schemeClr val="bg1"/>
              </a:solidFill>
              <a:latin typeface="+mj-lt"/>
              <a:ea typeface="Arial Unicode MS" panose="020B0604020202020204" pitchFamily="34" charset="-128"/>
              <a:cs typeface="Arial Unicode MS" panose="020B0604020202020204" pitchFamily="34" charset="-128"/>
            </a:endParaRPr>
          </a:p>
        </p:txBody>
      </p:sp>
      <p:cxnSp>
        <p:nvCxnSpPr>
          <p:cNvPr id="4" name="Connettore diritto 3"/>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91895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1941211856"/>
              </p:ext>
            </p:extLst>
          </p:nvPr>
        </p:nvGraphicFramePr>
        <p:xfrm>
          <a:off x="941294" y="1326777"/>
          <a:ext cx="10412506" cy="5042054"/>
        </p:xfrm>
        <a:graphic>
          <a:graphicData uri="http://schemas.openxmlformats.org/drawingml/2006/table">
            <a:tbl>
              <a:tblPr firstRow="1" bandRow="1">
                <a:tableStyleId>{5C22544A-7EE6-4342-B048-85BDC9FD1C3A}</a:tableStyleId>
              </a:tblPr>
              <a:tblGrid>
                <a:gridCol w="10412506">
                  <a:extLst>
                    <a:ext uri="{9D8B030D-6E8A-4147-A177-3AD203B41FA5}">
                      <a16:colId xmlns:a16="http://schemas.microsoft.com/office/drawing/2014/main" xmlns="" val="2421362551"/>
                    </a:ext>
                  </a:extLst>
                </a:gridCol>
              </a:tblGrid>
              <a:tr h="1314534">
                <a:tc>
                  <a:txBody>
                    <a:bodyPr/>
                    <a:lstStyle/>
                    <a:p>
                      <a:pPr marL="0" indent="0">
                        <a:buFont typeface="+mj-lt"/>
                        <a:buNone/>
                      </a:pPr>
                      <a:r>
                        <a:rPr lang="en-US" sz="2400" b="0" kern="1200" dirty="0" smtClean="0">
                          <a:solidFill>
                            <a:schemeClr val="bg1"/>
                          </a:solidFill>
                          <a:latin typeface="+mj-lt"/>
                          <a:ea typeface="+mn-ea"/>
                          <a:cs typeface="+mn-cs"/>
                        </a:rPr>
                        <a:t>1. Improvement of the calibration of</a:t>
                      </a:r>
                    </a:p>
                    <a:p>
                      <a:pPr marL="0" indent="0">
                        <a:buFont typeface="+mj-lt"/>
                        <a:buNone/>
                      </a:pPr>
                      <a:r>
                        <a:rPr lang="en-US" sz="2400" b="0" kern="1200" dirty="0" smtClean="0">
                          <a:solidFill>
                            <a:schemeClr val="bg1"/>
                          </a:solidFill>
                          <a:latin typeface="+mj-lt"/>
                          <a:ea typeface="+mn-ea"/>
                          <a:cs typeface="+mn-cs"/>
                        </a:rPr>
                        <a:t>in vivo monitoring systems for the measurement of internally contaminated children </a:t>
                      </a:r>
                      <a:endParaRPr lang="es-ES" sz="2400" b="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857737219"/>
                  </a:ext>
                </a:extLst>
              </a:tr>
              <a:tr h="1360304">
                <a:tc>
                  <a:txBody>
                    <a:bodyPr/>
                    <a:lstStyle/>
                    <a:p>
                      <a:pPr marL="0" indent="0">
                        <a:buFont typeface="+mj-lt"/>
                        <a:buNone/>
                      </a:pPr>
                      <a:r>
                        <a:rPr lang="en-US" sz="2400" kern="1200" dirty="0" smtClean="0">
                          <a:solidFill>
                            <a:schemeClr val="bg1"/>
                          </a:solidFill>
                          <a:latin typeface="+mj-lt"/>
                          <a:ea typeface="+mn-ea"/>
                          <a:cs typeface="+mn-cs"/>
                        </a:rPr>
                        <a:t>2. Networking, optimization and development of new methods for individual monitoring and dose assessment in case of nuclear accidents </a:t>
                      </a:r>
                      <a:endParaRPr lang="es-ES" sz="2400" kern="1200" dirty="0" smtClean="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929804381"/>
                  </a:ext>
                </a:extLst>
              </a:tr>
              <a:tr h="1385809">
                <a:tc>
                  <a:txBody>
                    <a:bodyPr/>
                    <a:lstStyle/>
                    <a:p>
                      <a:pPr marL="0" indent="0">
                        <a:buFont typeface="+mj-lt"/>
                        <a:buNone/>
                      </a:pPr>
                      <a:r>
                        <a:rPr lang="en-US" sz="2400" kern="1200" dirty="0" smtClean="0">
                          <a:solidFill>
                            <a:schemeClr val="bg1"/>
                          </a:solidFill>
                          <a:latin typeface="+mj-lt"/>
                          <a:ea typeface="+mn-ea"/>
                          <a:cs typeface="+mn-cs"/>
                        </a:rPr>
                        <a:t>3. Development of new </a:t>
                      </a:r>
                      <a:r>
                        <a:rPr lang="en-US" sz="2400" kern="1200" dirty="0" err="1" smtClean="0">
                          <a:solidFill>
                            <a:schemeClr val="bg1"/>
                          </a:solidFill>
                          <a:latin typeface="+mj-lt"/>
                          <a:ea typeface="+mn-ea"/>
                          <a:cs typeface="+mn-cs"/>
                        </a:rPr>
                        <a:t>biokinetic</a:t>
                      </a:r>
                      <a:r>
                        <a:rPr lang="en-US" sz="2400" kern="1200" dirty="0" smtClean="0">
                          <a:solidFill>
                            <a:schemeClr val="bg1"/>
                          </a:solidFill>
                          <a:latin typeface="+mj-lt"/>
                          <a:ea typeface="+mn-ea"/>
                          <a:cs typeface="+mn-cs"/>
                        </a:rPr>
                        <a:t> modelling for human (e.g. administration of </a:t>
                      </a:r>
                      <a:r>
                        <a:rPr lang="en-US" sz="2400" kern="1200" dirty="0" err="1" smtClean="0">
                          <a:solidFill>
                            <a:schemeClr val="bg1"/>
                          </a:solidFill>
                          <a:latin typeface="+mj-lt"/>
                          <a:ea typeface="+mn-ea"/>
                          <a:cs typeface="+mn-cs"/>
                        </a:rPr>
                        <a:t>decorporation</a:t>
                      </a:r>
                      <a:r>
                        <a:rPr lang="en-US" sz="2400" kern="1200" dirty="0" smtClean="0">
                          <a:solidFill>
                            <a:schemeClr val="bg1"/>
                          </a:solidFill>
                          <a:latin typeface="+mj-lt"/>
                          <a:ea typeface="+mn-ea"/>
                          <a:cs typeface="+mn-cs"/>
                        </a:rPr>
                        <a:t> agents in exposed persons) and non human (wild life dosimetry) biota</a:t>
                      </a:r>
                      <a:endParaRPr lang="es-ES" sz="240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072875319"/>
                  </a:ext>
                </a:extLst>
              </a:tr>
              <a:tr h="981407">
                <a:tc>
                  <a:txBody>
                    <a:bodyPr/>
                    <a:lstStyle/>
                    <a:p>
                      <a:pPr marL="0" indent="0">
                        <a:buFont typeface="+mj-lt"/>
                        <a:buNone/>
                      </a:pPr>
                      <a:r>
                        <a:rPr lang="en-US" sz="2400" kern="1200" dirty="0" smtClean="0">
                          <a:solidFill>
                            <a:schemeClr val="bg1"/>
                          </a:solidFill>
                          <a:latin typeface="+mj-lt"/>
                          <a:ea typeface="+mn-ea"/>
                          <a:cs typeface="+mn-cs"/>
                        </a:rPr>
                        <a:t>4. New methods for dose reconstruction and epidemiology studies  </a:t>
                      </a:r>
                      <a:endParaRPr lang="es-ES" sz="2400" b="1"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020734620"/>
                  </a:ext>
                </a:extLst>
              </a:tr>
            </a:tbl>
          </a:graphicData>
        </a:graphic>
      </p:graphicFrame>
      <p:cxnSp>
        <p:nvCxnSpPr>
          <p:cNvPr id="4" name="Connettore diritto 3"/>
          <p:cNvCxnSpPr/>
          <p:nvPr/>
        </p:nvCxnSpPr>
        <p:spPr>
          <a:xfrm flipH="1">
            <a:off x="1" y="931492"/>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Titolo 1"/>
          <p:cNvSpPr txBox="1">
            <a:spLocks/>
          </p:cNvSpPr>
          <p:nvPr/>
        </p:nvSpPr>
        <p:spPr>
          <a:xfrm>
            <a:off x="838200" y="168573"/>
            <a:ext cx="10515600" cy="6347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ln w="22225" cmpd="thickThin">
                  <a:solidFill>
                    <a:schemeClr val="bg1"/>
                  </a:solidFill>
                  <a:prstDash val="solid"/>
                </a:ln>
                <a:solidFill>
                  <a:schemeClr val="accent2"/>
                </a:solidFill>
              </a:rPr>
              <a:t>Challenge 1 – objectives</a:t>
            </a:r>
            <a:br>
              <a:rPr lang="en-US" b="1" dirty="0" smtClean="0">
                <a:ln w="22225" cmpd="thickThin">
                  <a:solidFill>
                    <a:schemeClr val="bg1"/>
                  </a:solidFill>
                  <a:prstDash val="solid"/>
                </a:ln>
                <a:solidFill>
                  <a:schemeClr val="accent2"/>
                </a:solidFill>
              </a:rPr>
            </a:br>
            <a:r>
              <a:rPr lang="en-US" sz="14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quantify doses from internal emitters after accidents</a:t>
            </a:r>
            <a:endParaRPr lang="en-US" sz="1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1073961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CuadroTexto"/>
          <p:cNvSpPr txBox="1"/>
          <p:nvPr/>
        </p:nvSpPr>
        <p:spPr>
          <a:xfrm>
            <a:off x="469520" y="2128964"/>
            <a:ext cx="11235499" cy="769441"/>
          </a:xfrm>
          <a:prstGeom prst="rect">
            <a:avLst/>
          </a:prstGeom>
          <a:noFill/>
        </p:spPr>
        <p:txBody>
          <a:bodyPr wrap="square" rtlCol="0">
            <a:spAutoFit/>
          </a:bodyPr>
          <a:lstStyle/>
          <a:p>
            <a:pPr algn="ctr"/>
            <a:r>
              <a:rPr lang="es-ES" sz="4400" b="1" dirty="0" smtClean="0">
                <a:ln w="22225" cmpd="thickThin">
                  <a:solidFill>
                    <a:schemeClr val="bg1"/>
                  </a:solidFill>
                  <a:prstDash val="solid"/>
                </a:ln>
                <a:solidFill>
                  <a:schemeClr val="accent2"/>
                </a:solidFill>
                <a:latin typeface="+mj-lt"/>
                <a:ea typeface="+mj-ea"/>
                <a:cs typeface="+mj-cs"/>
              </a:rPr>
              <a:t>Questions?</a:t>
            </a:r>
            <a:endParaRPr lang="es-ES" sz="4400" b="1" dirty="0">
              <a:ln w="22225" cmpd="thickThin">
                <a:solidFill>
                  <a:schemeClr val="bg1"/>
                </a:solidFill>
                <a:prstDash val="solid"/>
              </a:ln>
              <a:solidFill>
                <a:schemeClr val="accent2"/>
              </a:solidFill>
              <a:latin typeface="+mj-lt"/>
              <a:ea typeface="+mj-ea"/>
              <a:cs typeface="+mj-cs"/>
            </a:endParaRPr>
          </a:p>
        </p:txBody>
      </p:sp>
    </p:spTree>
    <p:extLst>
      <p:ext uri="{BB962C8B-B14F-4D97-AF65-F5344CB8AC3E}">
        <p14:creationId xmlns:p14="http://schemas.microsoft.com/office/powerpoint/2010/main" val="25365106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tangolo 20"/>
          <p:cNvSpPr/>
          <p:nvPr/>
        </p:nvSpPr>
        <p:spPr>
          <a:xfrm>
            <a:off x="498559" y="4611657"/>
            <a:ext cx="5594592" cy="707886"/>
          </a:xfrm>
          <a:prstGeom prst="rect">
            <a:avLst/>
          </a:prstGeom>
          <a:ln w="19050">
            <a:noFill/>
          </a:ln>
        </p:spPr>
        <p:txBody>
          <a:bodyPr wrap="square">
            <a:spAutoFit/>
          </a:bodyPr>
          <a:lstStyle/>
          <a:p>
            <a:r>
              <a:rPr lang="en-US" sz="2000" b="1" dirty="0" smtClean="0">
                <a:solidFill>
                  <a:schemeClr val="bg1"/>
                </a:solidFill>
                <a:latin typeface="+mj-lt"/>
                <a:ea typeface="Arial Unicode MS" panose="020B0604020202020204" pitchFamily="34" charset="-128"/>
                <a:cs typeface="Arial Unicode MS" panose="020B0604020202020204" pitchFamily="34" charset="-128"/>
              </a:rPr>
              <a:t>Vision 5</a:t>
            </a:r>
            <a:r>
              <a:rPr lang="en-US" sz="2000" b="1" dirty="0">
                <a:solidFill>
                  <a:schemeClr val="bg1"/>
                </a:solidFill>
                <a:latin typeface="+mj-lt"/>
                <a:ea typeface="Arial Unicode MS" panose="020B0604020202020204" pitchFamily="34" charset="-128"/>
                <a:cs typeface="Arial Unicode MS" panose="020B0604020202020204" pitchFamily="34" charset="-128"/>
              </a:rPr>
              <a:t>. Towards improved radiation protection of workers and the </a:t>
            </a:r>
            <a:r>
              <a:rPr lang="en-US" sz="2000" b="1" dirty="0" smtClean="0">
                <a:solidFill>
                  <a:schemeClr val="bg1"/>
                </a:solidFill>
                <a:latin typeface="+mj-lt"/>
                <a:ea typeface="Arial Unicode MS" panose="020B0604020202020204" pitchFamily="34" charset="-128"/>
                <a:cs typeface="Arial Unicode MS" panose="020B0604020202020204" pitchFamily="34" charset="-128"/>
              </a:rPr>
              <a:t>public </a:t>
            </a:r>
            <a:r>
              <a:rPr lang="en-US" sz="2000" i="1" dirty="0" smtClean="0">
                <a:solidFill>
                  <a:schemeClr val="accent4"/>
                </a:solidFill>
                <a:latin typeface="+mj-lt"/>
                <a:ea typeface="Arial Unicode MS" panose="020B0604020202020204" pitchFamily="34" charset="-128"/>
                <a:cs typeface="Arial Unicode MS" panose="020B0604020202020204" pitchFamily="34" charset="-128"/>
              </a:rPr>
              <a:t>(environmental monitoring)</a:t>
            </a:r>
            <a:endParaRPr lang="it-IT" sz="2000" b="1" dirty="0">
              <a:solidFill>
                <a:schemeClr val="bg1"/>
              </a:solidFill>
              <a:latin typeface="+mj-lt"/>
              <a:ea typeface="Arial Unicode MS" panose="020B0604020202020204" pitchFamily="34" charset="-128"/>
              <a:cs typeface="Arial Unicode MS" panose="020B0604020202020204" pitchFamily="34" charset="-128"/>
            </a:endParaRPr>
          </a:p>
        </p:txBody>
      </p:sp>
      <p:sp>
        <p:nvSpPr>
          <p:cNvPr id="23" name="Rettangolo 22"/>
          <p:cNvSpPr/>
          <p:nvPr/>
        </p:nvSpPr>
        <p:spPr>
          <a:xfrm>
            <a:off x="498559" y="3437160"/>
            <a:ext cx="5594592" cy="707886"/>
          </a:xfrm>
          <a:prstGeom prst="rect">
            <a:avLst/>
          </a:prstGeom>
          <a:ln w="19050">
            <a:noFill/>
          </a:ln>
        </p:spPr>
        <p:txBody>
          <a:bodyPr wrap="square">
            <a:spAutoFit/>
          </a:bodyPr>
          <a:lstStyle/>
          <a:p>
            <a:pPr marL="177800"/>
            <a:r>
              <a:rPr lang="en-US" sz="2000" dirty="0">
                <a:solidFill>
                  <a:schemeClr val="bg1"/>
                </a:solidFill>
                <a:latin typeface="+mj-lt"/>
                <a:ea typeface="Arial Unicode MS" panose="020B0604020202020204" pitchFamily="34" charset="-128"/>
                <a:cs typeface="Arial Unicode MS" panose="020B0604020202020204" pitchFamily="34" charset="-128"/>
              </a:rPr>
              <a:t>3.3 To quantify doses after accidental internal </a:t>
            </a:r>
            <a:r>
              <a:rPr lang="en-US" sz="2000" dirty="0" smtClean="0">
                <a:solidFill>
                  <a:schemeClr val="bg1"/>
                </a:solidFill>
                <a:latin typeface="+mj-lt"/>
                <a:ea typeface="Arial Unicode MS" panose="020B0604020202020204" pitchFamily="34" charset="-128"/>
                <a:cs typeface="Arial Unicode MS" panose="020B0604020202020204" pitchFamily="34" charset="-128"/>
              </a:rPr>
              <a:t>contamination </a:t>
            </a:r>
            <a:r>
              <a:rPr lang="en-US" sz="2000" i="1" dirty="0" smtClean="0">
                <a:solidFill>
                  <a:schemeClr val="accent4"/>
                </a:solidFill>
                <a:latin typeface="+mj-lt"/>
                <a:ea typeface="Arial Unicode MS" panose="020B0604020202020204" pitchFamily="34" charset="-128"/>
                <a:cs typeface="Arial Unicode MS" panose="020B0604020202020204" pitchFamily="34" charset="-128"/>
              </a:rPr>
              <a:t>(internal </a:t>
            </a:r>
            <a:r>
              <a:rPr lang="en-US" sz="2000" i="1" dirty="0">
                <a:solidFill>
                  <a:schemeClr val="accent4"/>
                </a:solidFill>
                <a:latin typeface="+mj-lt"/>
                <a:ea typeface="Arial Unicode MS" panose="020B0604020202020204" pitchFamily="34" charset="-128"/>
                <a:cs typeface="Arial Unicode MS" panose="020B0604020202020204" pitchFamily="34" charset="-128"/>
              </a:rPr>
              <a:t>exposure</a:t>
            </a:r>
            <a:r>
              <a:rPr lang="en-US" sz="2000" i="1" dirty="0" smtClean="0">
                <a:solidFill>
                  <a:schemeClr val="accent4"/>
                </a:solidFill>
                <a:latin typeface="+mj-lt"/>
                <a:ea typeface="Arial Unicode MS" panose="020B0604020202020204" pitchFamily="34" charset="-128"/>
                <a:cs typeface="Arial Unicode MS" panose="020B0604020202020204" pitchFamily="34" charset="-128"/>
              </a:rPr>
              <a:t>)</a:t>
            </a:r>
            <a:endParaRPr lang="it-IT" sz="2000" i="1" dirty="0">
              <a:solidFill>
                <a:schemeClr val="accent4"/>
              </a:solidFill>
              <a:latin typeface="+mj-lt"/>
              <a:ea typeface="Arial Unicode MS" panose="020B0604020202020204" pitchFamily="34" charset="-128"/>
              <a:cs typeface="Arial Unicode MS" panose="020B0604020202020204" pitchFamily="34" charset="-128"/>
            </a:endParaRPr>
          </a:p>
        </p:txBody>
      </p:sp>
      <p:sp>
        <p:nvSpPr>
          <p:cNvPr id="24" name="Rettangolo 23"/>
          <p:cNvSpPr/>
          <p:nvPr/>
        </p:nvSpPr>
        <p:spPr>
          <a:xfrm>
            <a:off x="498558" y="2224476"/>
            <a:ext cx="5594593" cy="1323439"/>
          </a:xfrm>
          <a:prstGeom prst="rect">
            <a:avLst/>
          </a:prstGeom>
          <a:ln w="19050">
            <a:noFill/>
          </a:ln>
        </p:spPr>
        <p:txBody>
          <a:bodyPr wrap="square">
            <a:spAutoFit/>
          </a:bodyPr>
          <a:lstStyle/>
          <a:p>
            <a:pPr marL="177800">
              <a:lnSpc>
                <a:spcPct val="100000"/>
              </a:lnSpc>
              <a:spcBef>
                <a:spcPts val="0"/>
              </a:spcBef>
            </a:pPr>
            <a:r>
              <a:rPr lang="en-US" sz="2000" dirty="0">
                <a:solidFill>
                  <a:schemeClr val="bg1"/>
                </a:solidFill>
                <a:latin typeface="+mj-lt"/>
                <a:ea typeface="Arial Unicode MS" panose="020B0604020202020204" pitchFamily="34" charset="-128"/>
                <a:cs typeface="Arial Unicode MS" panose="020B0604020202020204" pitchFamily="34" charset="-128"/>
              </a:rPr>
              <a:t>3.1 To identify and </a:t>
            </a:r>
            <a:r>
              <a:rPr lang="en-US" sz="2000" dirty="0" smtClean="0">
                <a:solidFill>
                  <a:schemeClr val="bg1"/>
                </a:solidFill>
                <a:latin typeface="+mj-lt"/>
                <a:ea typeface="Arial Unicode MS" panose="020B0604020202020204" pitchFamily="34" charset="-128"/>
                <a:cs typeface="Arial Unicode MS" panose="020B0604020202020204" pitchFamily="34" charset="-128"/>
              </a:rPr>
              <a:t>characterize</a:t>
            </a:r>
          </a:p>
          <a:p>
            <a:pPr marL="177800">
              <a:lnSpc>
                <a:spcPct val="100000"/>
              </a:lnSpc>
              <a:spcBef>
                <a:spcPts val="0"/>
              </a:spcBef>
            </a:pPr>
            <a:r>
              <a:rPr lang="en-US" sz="2000" dirty="0" smtClean="0">
                <a:solidFill>
                  <a:schemeClr val="bg1"/>
                </a:solidFill>
                <a:latin typeface="+mj-lt"/>
                <a:ea typeface="Arial Unicode MS" panose="020B0604020202020204" pitchFamily="34" charset="-128"/>
                <a:cs typeface="Arial Unicode MS" panose="020B0604020202020204" pitchFamily="34" charset="-128"/>
              </a:rPr>
              <a:t>new </a:t>
            </a:r>
            <a:r>
              <a:rPr lang="en-US" sz="2000" dirty="0">
                <a:solidFill>
                  <a:schemeClr val="bg1"/>
                </a:solidFill>
                <a:latin typeface="+mj-lt"/>
                <a:ea typeface="Arial Unicode MS" panose="020B0604020202020204" pitchFamily="34" charset="-128"/>
                <a:cs typeface="Arial Unicode MS" panose="020B0604020202020204" pitchFamily="34" charset="-128"/>
              </a:rPr>
              <a:t>markers of </a:t>
            </a:r>
            <a:r>
              <a:rPr lang="en-US" sz="2000" dirty="0" smtClean="0">
                <a:solidFill>
                  <a:schemeClr val="bg1"/>
                </a:solidFill>
                <a:latin typeface="+mj-lt"/>
                <a:ea typeface="Arial Unicode MS" panose="020B0604020202020204" pitchFamily="34" charset="-128"/>
                <a:cs typeface="Arial Unicode MS" panose="020B0604020202020204" pitchFamily="34" charset="-128"/>
              </a:rPr>
              <a:t>exposure </a:t>
            </a:r>
            <a:r>
              <a:rPr lang="en-US" sz="2000" i="1" dirty="0" smtClean="0">
                <a:solidFill>
                  <a:schemeClr val="accent4"/>
                </a:solidFill>
                <a:latin typeface="+mj-lt"/>
                <a:ea typeface="Arial Unicode MS" panose="020B0604020202020204" pitchFamily="34" charset="-128"/>
                <a:cs typeface="Arial Unicode MS" panose="020B0604020202020204" pitchFamily="34" charset="-128"/>
              </a:rPr>
              <a:t>(external exposure)</a:t>
            </a:r>
            <a:endParaRPr lang="it-IT" sz="2000" i="1" dirty="0">
              <a:solidFill>
                <a:schemeClr val="accent4"/>
              </a:solidFill>
              <a:latin typeface="+mj-lt"/>
              <a:ea typeface="Arial Unicode MS" panose="020B0604020202020204" pitchFamily="34" charset="-128"/>
              <a:cs typeface="Arial Unicode MS" panose="020B0604020202020204" pitchFamily="34" charset="-128"/>
            </a:endParaRPr>
          </a:p>
          <a:p>
            <a:pPr marL="177800"/>
            <a:r>
              <a:rPr lang="en-US" sz="2000" dirty="0">
                <a:solidFill>
                  <a:schemeClr val="bg1"/>
                </a:solidFill>
                <a:latin typeface="+mj-lt"/>
                <a:ea typeface="Arial Unicode MS" panose="020B0604020202020204" pitchFamily="34" charset="-128"/>
                <a:cs typeface="Arial Unicode MS" panose="020B0604020202020204" pitchFamily="34" charset="-128"/>
              </a:rPr>
              <a:t>3.2 To develop strategies and methods to increase measurement capacity </a:t>
            </a:r>
            <a:r>
              <a:rPr lang="en-US" sz="2000" i="1" dirty="0">
                <a:solidFill>
                  <a:schemeClr val="accent4"/>
                </a:solidFill>
                <a:latin typeface="+mj-lt"/>
                <a:ea typeface="Arial Unicode MS" panose="020B0604020202020204" pitchFamily="34" charset="-128"/>
                <a:cs typeface="Arial Unicode MS" panose="020B0604020202020204" pitchFamily="34" charset="-128"/>
              </a:rPr>
              <a:t>(external exposure</a:t>
            </a:r>
            <a:r>
              <a:rPr lang="en-US" sz="2000" i="1" dirty="0" smtClean="0">
                <a:solidFill>
                  <a:schemeClr val="accent4"/>
                </a:solidFill>
                <a:latin typeface="+mj-lt"/>
                <a:ea typeface="Arial Unicode MS" panose="020B0604020202020204" pitchFamily="34" charset="-128"/>
                <a:cs typeface="Arial Unicode MS" panose="020B0604020202020204" pitchFamily="34" charset="-128"/>
              </a:rPr>
              <a:t>)</a:t>
            </a:r>
            <a:endParaRPr lang="it-IT" sz="2000" i="1" dirty="0">
              <a:solidFill>
                <a:schemeClr val="accent4"/>
              </a:solidFill>
              <a:latin typeface="+mj-lt"/>
              <a:ea typeface="Arial Unicode MS" panose="020B0604020202020204" pitchFamily="34" charset="-128"/>
              <a:cs typeface="Arial Unicode MS" panose="020B0604020202020204" pitchFamily="34" charset="-128"/>
            </a:endParaRPr>
          </a:p>
        </p:txBody>
      </p:sp>
      <p:sp>
        <p:nvSpPr>
          <p:cNvPr id="3" name="Segnaposto contenuto 2"/>
          <p:cNvSpPr>
            <a:spLocks noGrp="1"/>
          </p:cNvSpPr>
          <p:nvPr>
            <p:ph idx="1"/>
          </p:nvPr>
        </p:nvSpPr>
        <p:spPr>
          <a:xfrm>
            <a:off x="498558" y="1333732"/>
            <a:ext cx="5468547" cy="936525"/>
          </a:xfrm>
        </p:spPr>
        <p:txBody>
          <a:bodyPr>
            <a:noAutofit/>
          </a:bodyPr>
          <a:lstStyle/>
          <a:p>
            <a:pPr marL="0" indent="0">
              <a:lnSpc>
                <a:spcPct val="114000"/>
              </a:lnSpc>
              <a:spcBef>
                <a:spcPts val="0"/>
              </a:spcBef>
              <a:buNone/>
            </a:pPr>
            <a:r>
              <a:rPr lang="en-US" sz="2000" b="1" dirty="0" smtClean="0">
                <a:solidFill>
                  <a:schemeClr val="bg1"/>
                </a:solidFill>
                <a:latin typeface="+mj-lt"/>
                <a:ea typeface="Arial Unicode MS" panose="020B0604020202020204" pitchFamily="34" charset="-128"/>
                <a:cs typeface="Arial Unicode MS" panose="020B0604020202020204" pitchFamily="34" charset="-128"/>
              </a:rPr>
              <a:t>Vision 3</a:t>
            </a:r>
            <a:r>
              <a:rPr lang="en-US" sz="2000" b="1" dirty="0">
                <a:solidFill>
                  <a:schemeClr val="bg1"/>
                </a:solidFill>
                <a:latin typeface="+mj-lt"/>
                <a:ea typeface="Arial Unicode MS" panose="020B0604020202020204" pitchFamily="34" charset="-128"/>
                <a:cs typeface="Arial Unicode MS" panose="020B0604020202020204" pitchFamily="34" charset="-128"/>
              </a:rPr>
              <a:t>. Towards efficient dose assessment for radiological </a:t>
            </a:r>
            <a:r>
              <a:rPr lang="en-US" sz="2000" b="1" dirty="0" smtClean="0">
                <a:solidFill>
                  <a:schemeClr val="bg1"/>
                </a:solidFill>
                <a:latin typeface="+mj-lt"/>
                <a:ea typeface="Arial Unicode MS" panose="020B0604020202020204" pitchFamily="34" charset="-128"/>
                <a:cs typeface="Arial Unicode MS" panose="020B0604020202020204" pitchFamily="34" charset="-128"/>
              </a:rPr>
              <a:t>emergencies</a:t>
            </a:r>
          </a:p>
        </p:txBody>
      </p:sp>
      <p:sp>
        <p:nvSpPr>
          <p:cNvPr id="2" name="Titolo 1"/>
          <p:cNvSpPr>
            <a:spLocks noGrp="1"/>
          </p:cNvSpPr>
          <p:nvPr>
            <p:ph type="title"/>
          </p:nvPr>
        </p:nvSpPr>
        <p:spPr>
          <a:xfrm>
            <a:off x="501346" y="383881"/>
            <a:ext cx="5588949" cy="435131"/>
          </a:xfrm>
        </p:spPr>
        <p:txBody>
          <a:bodyPr>
            <a:noAutofit/>
          </a:bodyPr>
          <a:lstStyle/>
          <a:p>
            <a:r>
              <a:rPr lang="en-US" b="1" dirty="0">
                <a:ln w="22225" cmpd="thickThin">
                  <a:solidFill>
                    <a:schemeClr val="bg1"/>
                  </a:solidFill>
                  <a:prstDash val="solid"/>
                </a:ln>
                <a:solidFill>
                  <a:schemeClr val="accent2"/>
                </a:solidFill>
              </a:rPr>
              <a:t>Current EURADOS SRA</a:t>
            </a:r>
          </a:p>
        </p:txBody>
      </p:sp>
      <p:sp>
        <p:nvSpPr>
          <p:cNvPr id="13" name="CasellaDiTesto 12"/>
          <p:cNvSpPr txBox="1"/>
          <p:nvPr/>
        </p:nvSpPr>
        <p:spPr>
          <a:xfrm>
            <a:off x="498559" y="5582470"/>
            <a:ext cx="5594592" cy="1144929"/>
          </a:xfrm>
          <a:prstGeom prst="rect">
            <a:avLst/>
          </a:prstGeom>
          <a:noFill/>
          <a:ln w="19050">
            <a:noFill/>
          </a:ln>
        </p:spPr>
        <p:txBody>
          <a:bodyPr wrap="square" rtlCol="0">
            <a:spAutoFit/>
          </a:bodyPr>
          <a:lstStyle/>
          <a:p>
            <a:pPr algn="just">
              <a:lnSpc>
                <a:spcPct val="114000"/>
              </a:lnSpc>
            </a:pPr>
            <a:r>
              <a:rPr lang="en-US" sz="2000" dirty="0" smtClean="0">
                <a:solidFill>
                  <a:schemeClr val="bg1"/>
                </a:solidFill>
                <a:latin typeface="+mj-lt"/>
                <a:ea typeface="Arial Unicode MS" panose="020B0604020202020204" pitchFamily="34" charset="-128"/>
                <a:cs typeface="Arial Unicode MS" panose="020B0604020202020204" pitchFamily="34" charset="-128"/>
              </a:rPr>
              <a:t>In the last years, interest </a:t>
            </a:r>
            <a:r>
              <a:rPr lang="en-US" sz="2000" dirty="0">
                <a:solidFill>
                  <a:schemeClr val="bg1"/>
                </a:solidFill>
                <a:latin typeface="+mj-lt"/>
                <a:ea typeface="Arial Unicode MS" panose="020B0604020202020204" pitchFamily="34" charset="-128"/>
                <a:cs typeface="Arial Unicode MS" panose="020B0604020202020204" pitchFamily="34" charset="-128"/>
              </a:rPr>
              <a:t>has </a:t>
            </a:r>
            <a:r>
              <a:rPr lang="en-US" sz="2000" dirty="0" smtClean="0">
                <a:solidFill>
                  <a:schemeClr val="bg1"/>
                </a:solidFill>
                <a:latin typeface="+mj-lt"/>
                <a:ea typeface="Arial Unicode MS" panose="020B0604020202020204" pitchFamily="34" charset="-128"/>
                <a:cs typeface="Arial Unicode MS" panose="020B0604020202020204" pitchFamily="34" charset="-128"/>
              </a:rPr>
              <a:t>raised towards radiation measurement techniques suitable for citizen science and public engagement. </a:t>
            </a:r>
            <a:endParaRPr lang="en-US" sz="2000" dirty="0">
              <a:solidFill>
                <a:schemeClr val="bg1"/>
              </a:solidFill>
              <a:latin typeface="+mj-lt"/>
              <a:ea typeface="Arial Unicode MS" panose="020B0604020202020204" pitchFamily="34" charset="-128"/>
              <a:cs typeface="Arial Unicode MS" panose="020B0604020202020204" pitchFamily="34" charset="-128"/>
            </a:endParaRPr>
          </a:p>
        </p:txBody>
      </p:sp>
      <p:sp>
        <p:nvSpPr>
          <p:cNvPr id="14" name="Titolo 1"/>
          <p:cNvSpPr txBox="1">
            <a:spLocks/>
          </p:cNvSpPr>
          <p:nvPr/>
        </p:nvSpPr>
        <p:spPr>
          <a:xfrm>
            <a:off x="6345246" y="383880"/>
            <a:ext cx="5588949" cy="4351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n w="22225" cmpd="thickThin">
                  <a:solidFill>
                    <a:schemeClr val="bg1"/>
                  </a:solidFill>
                  <a:prstDash val="solid"/>
                </a:ln>
                <a:solidFill>
                  <a:schemeClr val="accent2"/>
                </a:solidFill>
              </a:rPr>
              <a:t>Updated EURADOS SRA</a:t>
            </a:r>
          </a:p>
        </p:txBody>
      </p:sp>
      <p:sp>
        <p:nvSpPr>
          <p:cNvPr id="16" name="Rettangolo 15"/>
          <p:cNvSpPr/>
          <p:nvPr/>
        </p:nvSpPr>
        <p:spPr>
          <a:xfrm>
            <a:off x="6219196" y="1333732"/>
            <a:ext cx="5838197" cy="794064"/>
          </a:xfrm>
          <a:prstGeom prst="rect">
            <a:avLst/>
          </a:prstGeom>
        </p:spPr>
        <p:txBody>
          <a:bodyPr wrap="square">
            <a:spAutoFit/>
          </a:bodyPr>
          <a:lstStyle/>
          <a:p>
            <a:pPr>
              <a:lnSpc>
                <a:spcPct val="114000"/>
              </a:lnSpc>
            </a:pPr>
            <a:r>
              <a:rPr lang="en-US" sz="2000" b="1" dirty="0" smtClean="0">
                <a:solidFill>
                  <a:schemeClr val="bg1"/>
                </a:solidFill>
                <a:latin typeface="+mj-lt"/>
                <a:ea typeface="Arial Unicode MS" panose="020B0604020202020204" pitchFamily="34" charset="-128"/>
                <a:cs typeface="Arial Unicode MS" panose="020B0604020202020204" pitchFamily="34" charset="-128"/>
              </a:rPr>
              <a:t>Vision </a:t>
            </a:r>
            <a:r>
              <a:rPr lang="en-US" sz="2000" b="1" dirty="0">
                <a:solidFill>
                  <a:schemeClr val="bg1"/>
                </a:solidFill>
                <a:latin typeface="+mj-lt"/>
                <a:ea typeface="Arial Unicode MS" panose="020B0604020202020204" pitchFamily="34" charset="-128"/>
                <a:cs typeface="Arial Unicode MS" panose="020B0604020202020204" pitchFamily="34" charset="-128"/>
              </a:rPr>
              <a:t>3: Towards an </a:t>
            </a:r>
            <a:r>
              <a:rPr lang="en-US" sz="2000" b="1" dirty="0" smtClean="0">
                <a:solidFill>
                  <a:schemeClr val="bg1"/>
                </a:solidFill>
                <a:latin typeface="+mj-lt"/>
                <a:ea typeface="Arial Unicode MS" panose="020B0604020202020204" pitchFamily="34" charset="-128"/>
                <a:cs typeface="Arial Unicode MS" panose="020B0604020202020204" pitchFamily="34" charset="-128"/>
              </a:rPr>
              <a:t>efficient </a:t>
            </a:r>
            <a:r>
              <a:rPr lang="en-US" sz="2000" b="1" dirty="0">
                <a:solidFill>
                  <a:schemeClr val="bg1"/>
                </a:solidFill>
                <a:latin typeface="+mj-lt"/>
                <a:ea typeface="Arial Unicode MS" panose="020B0604020202020204" pitchFamily="34" charset="-128"/>
                <a:cs typeface="Arial Unicode MS" panose="020B0604020202020204" pitchFamily="34" charset="-128"/>
              </a:rPr>
              <a:t>d</a:t>
            </a:r>
            <a:r>
              <a:rPr lang="en-US" sz="2000" b="1" dirty="0" smtClean="0">
                <a:solidFill>
                  <a:schemeClr val="bg1"/>
                </a:solidFill>
                <a:latin typeface="+mj-lt"/>
                <a:ea typeface="Arial Unicode MS" panose="020B0604020202020204" pitchFamily="34" charset="-128"/>
                <a:cs typeface="Arial Unicode MS" panose="020B0604020202020204" pitchFamily="34" charset="-128"/>
              </a:rPr>
              <a:t>ose </a:t>
            </a:r>
            <a:r>
              <a:rPr lang="en-US" sz="2000" b="1" dirty="0">
                <a:solidFill>
                  <a:schemeClr val="bg1"/>
                </a:solidFill>
                <a:latin typeface="+mj-lt"/>
                <a:ea typeface="Arial Unicode MS" panose="020B0604020202020204" pitchFamily="34" charset="-128"/>
                <a:cs typeface="Arial Unicode MS" panose="020B0604020202020204" pitchFamily="34" charset="-128"/>
              </a:rPr>
              <a:t>a</a:t>
            </a:r>
            <a:r>
              <a:rPr lang="en-US" sz="2000" b="1" dirty="0" smtClean="0">
                <a:solidFill>
                  <a:schemeClr val="bg1"/>
                </a:solidFill>
                <a:latin typeface="+mj-lt"/>
                <a:ea typeface="Arial Unicode MS" panose="020B0604020202020204" pitchFamily="34" charset="-128"/>
                <a:cs typeface="Arial Unicode MS" panose="020B0604020202020204" pitchFamily="34" charset="-128"/>
              </a:rPr>
              <a:t>ssessment </a:t>
            </a:r>
            <a:r>
              <a:rPr lang="en-US" sz="2000" b="1" dirty="0">
                <a:solidFill>
                  <a:schemeClr val="bg1"/>
                </a:solidFill>
                <a:latin typeface="+mj-lt"/>
                <a:ea typeface="Arial Unicode MS" panose="020B0604020202020204" pitchFamily="34" charset="-128"/>
                <a:cs typeface="Arial Unicode MS" panose="020B0604020202020204" pitchFamily="34" charset="-128"/>
              </a:rPr>
              <a:t>in r</a:t>
            </a:r>
            <a:r>
              <a:rPr lang="en-US" sz="2000" b="1" dirty="0" smtClean="0">
                <a:solidFill>
                  <a:schemeClr val="bg1"/>
                </a:solidFill>
                <a:latin typeface="+mj-lt"/>
                <a:ea typeface="Arial Unicode MS" panose="020B0604020202020204" pitchFamily="34" charset="-128"/>
                <a:cs typeface="Arial Unicode MS" panose="020B0604020202020204" pitchFamily="34" charset="-128"/>
              </a:rPr>
              <a:t>adiological </a:t>
            </a:r>
            <a:r>
              <a:rPr lang="en-US" sz="2000" b="1" dirty="0">
                <a:solidFill>
                  <a:schemeClr val="bg1"/>
                </a:solidFill>
                <a:latin typeface="+mj-lt"/>
                <a:ea typeface="Arial Unicode MS" panose="020B0604020202020204" pitchFamily="34" charset="-128"/>
                <a:cs typeface="Arial Unicode MS" panose="020B0604020202020204" pitchFamily="34" charset="-128"/>
              </a:rPr>
              <a:t>e</a:t>
            </a:r>
            <a:r>
              <a:rPr lang="en-US" sz="2000" b="1" dirty="0" smtClean="0">
                <a:solidFill>
                  <a:schemeClr val="bg1"/>
                </a:solidFill>
                <a:latin typeface="+mj-lt"/>
                <a:ea typeface="Arial Unicode MS" panose="020B0604020202020204" pitchFamily="34" charset="-128"/>
                <a:cs typeface="Arial Unicode MS" panose="020B0604020202020204" pitchFamily="34" charset="-128"/>
              </a:rPr>
              <a:t>mergencies</a:t>
            </a:r>
          </a:p>
        </p:txBody>
      </p:sp>
      <p:sp>
        <p:nvSpPr>
          <p:cNvPr id="29" name="Rettangolo 28"/>
          <p:cNvSpPr/>
          <p:nvPr/>
        </p:nvSpPr>
        <p:spPr>
          <a:xfrm>
            <a:off x="7326590" y="3146719"/>
            <a:ext cx="3626265" cy="1938992"/>
          </a:xfrm>
          <a:prstGeom prst="rect">
            <a:avLst/>
          </a:prstGeom>
          <a:ln>
            <a:noFill/>
          </a:ln>
        </p:spPr>
        <p:txBody>
          <a:bodyPr wrap="square">
            <a:spAutoFit/>
          </a:bodyPr>
          <a:lstStyle/>
          <a:p>
            <a:pPr marL="285750" indent="-285750">
              <a:lnSpc>
                <a:spcPct val="150000"/>
              </a:lnSpc>
              <a:buFont typeface="Arial" panose="020B0604020202020204" pitchFamily="34" charset="0"/>
              <a:buChar char="•"/>
            </a:pPr>
            <a:r>
              <a:rPr lang="en-US" sz="2000" dirty="0" smtClean="0">
                <a:solidFill>
                  <a:schemeClr val="bg1"/>
                </a:solidFill>
                <a:latin typeface="+mj-lt"/>
                <a:ea typeface="Arial Unicode MS" panose="020B0604020202020204" pitchFamily="34" charset="-128"/>
                <a:cs typeface="Arial Unicode MS" panose="020B0604020202020204" pitchFamily="34" charset="-128"/>
              </a:rPr>
              <a:t>Internal </a:t>
            </a:r>
            <a:r>
              <a:rPr lang="en-US" sz="2000" dirty="0">
                <a:solidFill>
                  <a:schemeClr val="bg1"/>
                </a:solidFill>
                <a:latin typeface="+mj-lt"/>
                <a:ea typeface="Arial Unicode MS" panose="020B0604020202020204" pitchFamily="34" charset="-128"/>
                <a:cs typeface="Arial Unicode MS" panose="020B0604020202020204" pitchFamily="34" charset="-128"/>
              </a:rPr>
              <a:t>exposure</a:t>
            </a:r>
          </a:p>
          <a:p>
            <a:pPr marL="285750" indent="-285750">
              <a:lnSpc>
                <a:spcPct val="150000"/>
              </a:lnSpc>
              <a:buFont typeface="Arial" panose="020B0604020202020204" pitchFamily="34" charset="0"/>
              <a:buChar char="•"/>
            </a:pPr>
            <a:r>
              <a:rPr lang="en-US" sz="2000" dirty="0">
                <a:solidFill>
                  <a:schemeClr val="bg1"/>
                </a:solidFill>
                <a:latin typeface="+mj-lt"/>
                <a:ea typeface="Arial Unicode MS" panose="020B0604020202020204" pitchFamily="34" charset="-128"/>
                <a:cs typeface="Arial Unicode MS" panose="020B0604020202020204" pitchFamily="34" charset="-128"/>
              </a:rPr>
              <a:t>External exposure</a:t>
            </a:r>
          </a:p>
          <a:p>
            <a:pPr marL="285750" indent="-285750">
              <a:lnSpc>
                <a:spcPct val="150000"/>
              </a:lnSpc>
              <a:buFont typeface="Arial" panose="020B0604020202020204" pitchFamily="34" charset="0"/>
              <a:buChar char="•"/>
            </a:pPr>
            <a:r>
              <a:rPr lang="en-US" sz="2000" dirty="0">
                <a:solidFill>
                  <a:schemeClr val="bg1"/>
                </a:solidFill>
                <a:latin typeface="+mj-lt"/>
                <a:ea typeface="Arial Unicode MS" panose="020B0604020202020204" pitchFamily="34" charset="-128"/>
                <a:cs typeface="Arial Unicode MS" panose="020B0604020202020204" pitchFamily="34" charset="-128"/>
              </a:rPr>
              <a:t>Environmental monitoring</a:t>
            </a:r>
          </a:p>
          <a:p>
            <a:pPr marL="285750" indent="-285750">
              <a:lnSpc>
                <a:spcPct val="150000"/>
              </a:lnSpc>
              <a:buFont typeface="Arial" panose="020B0604020202020204" pitchFamily="34" charset="0"/>
              <a:buChar char="•"/>
            </a:pPr>
            <a:r>
              <a:rPr lang="en-US" sz="2000" dirty="0">
                <a:solidFill>
                  <a:schemeClr val="bg1"/>
                </a:solidFill>
                <a:latin typeface="+mj-lt"/>
                <a:ea typeface="Arial Unicode MS" panose="020B0604020202020204" pitchFamily="34" charset="-128"/>
                <a:cs typeface="Arial Unicode MS" panose="020B0604020202020204" pitchFamily="34" charset="-128"/>
              </a:rPr>
              <a:t>Citizen engagement</a:t>
            </a:r>
          </a:p>
        </p:txBody>
      </p:sp>
      <p:cxnSp>
        <p:nvCxnSpPr>
          <p:cNvPr id="31" name="Connettore diritto 30"/>
          <p:cNvCxnSpPr/>
          <p:nvPr/>
        </p:nvCxnSpPr>
        <p:spPr>
          <a:xfrm>
            <a:off x="6093150" y="0"/>
            <a:ext cx="0" cy="685800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Connettore diritto 7"/>
          <p:cNvCxnSpPr/>
          <p:nvPr/>
        </p:nvCxnSpPr>
        <p:spPr>
          <a:xfrm flipH="1">
            <a:off x="0" y="4464676"/>
            <a:ext cx="6093149" cy="0"/>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Connettore diritto 16"/>
          <p:cNvCxnSpPr/>
          <p:nvPr/>
        </p:nvCxnSpPr>
        <p:spPr>
          <a:xfrm flipH="1">
            <a:off x="0" y="5428924"/>
            <a:ext cx="6093149" cy="0"/>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Connettore diritto 17"/>
          <p:cNvCxnSpPr/>
          <p:nvPr/>
        </p:nvCxnSpPr>
        <p:spPr>
          <a:xfrm flipH="1">
            <a:off x="-2854" y="1046609"/>
            <a:ext cx="6093149" cy="0"/>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Connettore diritto 18"/>
          <p:cNvCxnSpPr/>
          <p:nvPr/>
        </p:nvCxnSpPr>
        <p:spPr>
          <a:xfrm flipH="1">
            <a:off x="6090295" y="1046609"/>
            <a:ext cx="6093149" cy="0"/>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3585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582526"/>
          </a:xfrm>
        </p:spPr>
        <p:txBody>
          <a:bodyPr>
            <a:noAutofit/>
          </a:bodyPr>
          <a:lstStyle/>
          <a:p>
            <a:r>
              <a:rPr lang="en-US" b="1" dirty="0" smtClean="0">
                <a:ln w="22225" cmpd="thickThin">
                  <a:solidFill>
                    <a:schemeClr val="bg1"/>
                  </a:solidFill>
                  <a:prstDash val="solid"/>
                </a:ln>
                <a:solidFill>
                  <a:schemeClr val="accent2"/>
                </a:solidFill>
              </a:rPr>
              <a:t>Context of Vision 3</a:t>
            </a:r>
            <a:endParaRPr lang="en-US" b="1" dirty="0">
              <a:ln w="22225" cmpd="thickThin">
                <a:solidFill>
                  <a:schemeClr val="bg1"/>
                </a:solidFill>
                <a:prstDash val="solid"/>
              </a:ln>
              <a:solidFill>
                <a:schemeClr val="accent2"/>
              </a:solidFill>
            </a:endParaRPr>
          </a:p>
        </p:txBody>
      </p:sp>
      <p:sp>
        <p:nvSpPr>
          <p:cNvPr id="5" name="Segnaposto contenuto 4"/>
          <p:cNvSpPr>
            <a:spLocks noGrp="1"/>
          </p:cNvSpPr>
          <p:nvPr>
            <p:ph idx="1"/>
          </p:nvPr>
        </p:nvSpPr>
        <p:spPr>
          <a:xfrm>
            <a:off x="9422348" y="1339319"/>
            <a:ext cx="2654423" cy="5085758"/>
          </a:xfrm>
        </p:spPr>
        <p:txBody>
          <a:bodyPr>
            <a:noAutofit/>
          </a:bodyPr>
          <a:lstStyle/>
          <a:p>
            <a:pPr marL="0" indent="0">
              <a:lnSpc>
                <a:spcPct val="114000"/>
              </a:lnSpc>
              <a:spcBef>
                <a:spcPts val="0"/>
              </a:spcBef>
              <a:buNone/>
            </a:pPr>
            <a:r>
              <a:rPr lang="en-GB" sz="1600" dirty="0" smtClean="0">
                <a:solidFill>
                  <a:schemeClr val="bg1"/>
                </a:solidFill>
              </a:rPr>
              <a:t>This update was made upon new results from literature, outcomes from projects, and meetings and input from stakeholders: </a:t>
            </a:r>
          </a:p>
          <a:p>
            <a:pPr marL="0" indent="0">
              <a:lnSpc>
                <a:spcPct val="114000"/>
              </a:lnSpc>
              <a:spcBef>
                <a:spcPts val="0"/>
              </a:spcBef>
              <a:buNone/>
            </a:pPr>
            <a:r>
              <a:rPr lang="en-GB" sz="1600" dirty="0" smtClean="0">
                <a:solidFill>
                  <a:schemeClr val="bg1"/>
                </a:solidFill>
              </a:rPr>
              <a:t>IAEA</a:t>
            </a:r>
          </a:p>
          <a:p>
            <a:pPr marL="0" lvl="0" indent="0">
              <a:lnSpc>
                <a:spcPct val="114000"/>
              </a:lnSpc>
              <a:spcBef>
                <a:spcPts val="0"/>
              </a:spcBef>
              <a:buNone/>
            </a:pPr>
            <a:r>
              <a:rPr lang="en-GB" sz="1600" dirty="0" smtClean="0">
                <a:solidFill>
                  <a:schemeClr val="bg1"/>
                </a:solidFill>
              </a:rPr>
              <a:t>Citizens </a:t>
            </a:r>
            <a:r>
              <a:rPr lang="en-GB" sz="1600" dirty="0">
                <a:solidFill>
                  <a:schemeClr val="bg1"/>
                </a:solidFill>
              </a:rPr>
              <a:t>and citizen science </a:t>
            </a:r>
            <a:r>
              <a:rPr lang="en-GB" sz="1600" dirty="0" smtClean="0">
                <a:solidFill>
                  <a:schemeClr val="bg1"/>
                </a:solidFill>
              </a:rPr>
              <a:t>associations</a:t>
            </a:r>
          </a:p>
          <a:p>
            <a:pPr marL="0" lvl="0" indent="0">
              <a:lnSpc>
                <a:spcPct val="114000"/>
              </a:lnSpc>
              <a:spcBef>
                <a:spcPts val="0"/>
              </a:spcBef>
              <a:buNone/>
            </a:pPr>
            <a:r>
              <a:rPr lang="en-GB" sz="1600" dirty="0" smtClean="0">
                <a:solidFill>
                  <a:schemeClr val="bg1"/>
                </a:solidFill>
              </a:rPr>
              <a:t>NERIS</a:t>
            </a:r>
          </a:p>
          <a:p>
            <a:pPr marL="0" lvl="0" indent="0">
              <a:lnSpc>
                <a:spcPct val="114000"/>
              </a:lnSpc>
              <a:spcBef>
                <a:spcPts val="0"/>
              </a:spcBef>
              <a:buNone/>
            </a:pPr>
            <a:r>
              <a:rPr lang="en-GB" sz="1600" dirty="0" smtClean="0">
                <a:solidFill>
                  <a:schemeClr val="bg1"/>
                </a:solidFill>
              </a:rPr>
              <a:t>SHARE</a:t>
            </a:r>
          </a:p>
          <a:p>
            <a:pPr marL="0" lvl="0" indent="0">
              <a:lnSpc>
                <a:spcPct val="114000"/>
              </a:lnSpc>
              <a:spcBef>
                <a:spcPts val="0"/>
              </a:spcBef>
              <a:buNone/>
            </a:pPr>
            <a:r>
              <a:rPr lang="en-GB" sz="1600" dirty="0" smtClean="0">
                <a:solidFill>
                  <a:schemeClr val="bg1"/>
                </a:solidFill>
              </a:rPr>
              <a:t>WHO</a:t>
            </a:r>
          </a:p>
          <a:p>
            <a:pPr marL="0" lvl="0" indent="0">
              <a:lnSpc>
                <a:spcPct val="114000"/>
              </a:lnSpc>
              <a:spcBef>
                <a:spcPts val="0"/>
              </a:spcBef>
              <a:buNone/>
            </a:pPr>
            <a:r>
              <a:rPr lang="en-GB" sz="1600" dirty="0" smtClean="0">
                <a:solidFill>
                  <a:schemeClr val="bg1"/>
                </a:solidFill>
              </a:rPr>
              <a:t>HERCA</a:t>
            </a:r>
          </a:p>
          <a:p>
            <a:pPr marL="0" lvl="0" indent="0">
              <a:lnSpc>
                <a:spcPct val="114000"/>
              </a:lnSpc>
              <a:spcBef>
                <a:spcPts val="0"/>
              </a:spcBef>
              <a:buNone/>
            </a:pPr>
            <a:r>
              <a:rPr lang="en-GB" sz="1600" dirty="0" smtClean="0">
                <a:solidFill>
                  <a:schemeClr val="bg1"/>
                </a:solidFill>
              </a:rPr>
              <a:t>ICRP </a:t>
            </a:r>
          </a:p>
          <a:p>
            <a:pPr marL="0" lvl="0" indent="0">
              <a:lnSpc>
                <a:spcPct val="114000"/>
              </a:lnSpc>
              <a:spcBef>
                <a:spcPts val="0"/>
              </a:spcBef>
              <a:buNone/>
            </a:pPr>
            <a:r>
              <a:rPr lang="en-GB" sz="1600" dirty="0" smtClean="0">
                <a:solidFill>
                  <a:schemeClr val="bg1"/>
                </a:solidFill>
              </a:rPr>
              <a:t>RENEB</a:t>
            </a:r>
          </a:p>
          <a:p>
            <a:pPr marL="0" lvl="0" indent="0">
              <a:lnSpc>
                <a:spcPct val="114000"/>
              </a:lnSpc>
              <a:spcBef>
                <a:spcPts val="0"/>
              </a:spcBef>
              <a:buNone/>
            </a:pPr>
            <a:r>
              <a:rPr lang="en-GB" sz="1600" dirty="0" smtClean="0">
                <a:solidFill>
                  <a:schemeClr val="bg1"/>
                </a:solidFill>
              </a:rPr>
              <a:t>MELODI</a:t>
            </a:r>
          </a:p>
          <a:p>
            <a:pPr marL="0" lvl="0" indent="0">
              <a:lnSpc>
                <a:spcPct val="114000"/>
              </a:lnSpc>
              <a:spcBef>
                <a:spcPts val="0"/>
              </a:spcBef>
              <a:buNone/>
            </a:pPr>
            <a:r>
              <a:rPr lang="en-GB" sz="1600" dirty="0" smtClean="0">
                <a:solidFill>
                  <a:schemeClr val="bg1"/>
                </a:solidFill>
              </a:rPr>
              <a:t>ISO </a:t>
            </a:r>
          </a:p>
          <a:p>
            <a:pPr marL="0" lvl="0" indent="0">
              <a:lnSpc>
                <a:spcPct val="114000"/>
              </a:lnSpc>
              <a:spcBef>
                <a:spcPts val="0"/>
              </a:spcBef>
              <a:buNone/>
            </a:pPr>
            <a:r>
              <a:rPr lang="en-GB" sz="1600" dirty="0" smtClean="0">
                <a:solidFill>
                  <a:schemeClr val="bg1"/>
                </a:solidFill>
              </a:rPr>
              <a:t>EURAMET </a:t>
            </a:r>
            <a:endParaRPr lang="it-IT" sz="1600" dirty="0">
              <a:solidFill>
                <a:schemeClr val="bg1"/>
              </a:solidFill>
            </a:endParaRPr>
          </a:p>
          <a:p>
            <a:pPr marL="0" lvl="0" indent="0">
              <a:lnSpc>
                <a:spcPct val="114000"/>
              </a:lnSpc>
              <a:spcBef>
                <a:spcPts val="0"/>
              </a:spcBef>
              <a:buNone/>
            </a:pPr>
            <a:r>
              <a:rPr lang="en-GB" sz="1600" dirty="0" smtClean="0">
                <a:solidFill>
                  <a:schemeClr val="bg1"/>
                </a:solidFill>
              </a:rPr>
              <a:t>ALLIANCE</a:t>
            </a:r>
            <a:endParaRPr lang="it-IT" sz="1600" dirty="0">
              <a:solidFill>
                <a:schemeClr val="bg1"/>
              </a:solidFill>
            </a:endParaRPr>
          </a:p>
        </p:txBody>
      </p:sp>
      <p:cxnSp>
        <p:nvCxnSpPr>
          <p:cNvPr id="6" name="Connettore diritto 5"/>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Rettangolo 2"/>
          <p:cNvSpPr/>
          <p:nvPr/>
        </p:nvSpPr>
        <p:spPr>
          <a:xfrm>
            <a:off x="282497" y="1158926"/>
            <a:ext cx="8225883" cy="1987082"/>
          </a:xfrm>
          <a:prstGeom prst="rect">
            <a:avLst/>
          </a:prstGeom>
        </p:spPr>
        <p:txBody>
          <a:bodyPr wrap="square">
            <a:spAutoFit/>
          </a:bodyPr>
          <a:lstStyle/>
          <a:p>
            <a:pPr lvl="0" algn="just">
              <a:lnSpc>
                <a:spcPct val="114000"/>
              </a:lnSpc>
              <a:spcAft>
                <a:spcPts val="0"/>
              </a:spcAft>
            </a:pPr>
            <a:r>
              <a:rPr lang="en-US" dirty="0">
                <a:solidFill>
                  <a:schemeClr val="bg1"/>
                </a:solidFill>
              </a:rPr>
              <a:t>E</a:t>
            </a:r>
            <a:r>
              <a:rPr lang="en-US" dirty="0" smtClean="0">
                <a:solidFill>
                  <a:schemeClr val="bg1"/>
                </a:solidFill>
              </a:rPr>
              <a:t>mergencies in this document include:</a:t>
            </a:r>
            <a:endParaRPr lang="en-US" dirty="0" smtClean="0">
              <a:solidFill>
                <a:schemeClr val="bg1"/>
              </a:solidFill>
              <a:latin typeface="+mj-lt"/>
              <a:ea typeface="Calibri" panose="020F0502020204030204" pitchFamily="34" charset="0"/>
            </a:endParaRPr>
          </a:p>
          <a:p>
            <a:pPr marL="342900" lvl="0" indent="-342900" algn="just">
              <a:lnSpc>
                <a:spcPct val="114000"/>
              </a:lnSpc>
              <a:spcAft>
                <a:spcPts val="0"/>
              </a:spcAft>
              <a:buFont typeface="+mj-lt"/>
              <a:buAutoNum type="alphaLcPeriod"/>
            </a:pPr>
            <a:r>
              <a:rPr lang="en-US" dirty="0" smtClean="0">
                <a:solidFill>
                  <a:schemeClr val="bg1"/>
                </a:solidFill>
                <a:latin typeface="+mj-lt"/>
                <a:ea typeface="Calibri" panose="020F0502020204030204" pitchFamily="34" charset="0"/>
              </a:rPr>
              <a:t>incidents </a:t>
            </a:r>
            <a:r>
              <a:rPr lang="en-US" dirty="0">
                <a:solidFill>
                  <a:schemeClr val="bg1"/>
                </a:solidFill>
                <a:latin typeface="+mj-lt"/>
                <a:ea typeface="Calibri" panose="020F0502020204030204" pitchFamily="34" charset="0"/>
              </a:rPr>
              <a:t>that have an impact on large geographical areas </a:t>
            </a:r>
            <a:r>
              <a:rPr lang="en-US" dirty="0" smtClean="0">
                <a:solidFill>
                  <a:schemeClr val="bg1"/>
                </a:solidFill>
                <a:latin typeface="+mj-lt"/>
                <a:ea typeface="Calibri" panose="020F0502020204030204" pitchFamily="34" charset="0"/>
              </a:rPr>
              <a:t>and </a:t>
            </a:r>
            <a:r>
              <a:rPr lang="en-US" dirty="0">
                <a:solidFill>
                  <a:schemeClr val="bg1"/>
                </a:solidFill>
                <a:latin typeface="+mj-lt"/>
                <a:ea typeface="Calibri" panose="020F0502020204030204" pitchFamily="34" charset="0"/>
              </a:rPr>
              <a:t>lead to exposure of large groups of the general </a:t>
            </a:r>
            <a:r>
              <a:rPr lang="en-US" dirty="0" smtClean="0">
                <a:solidFill>
                  <a:schemeClr val="bg1"/>
                </a:solidFill>
                <a:latin typeface="+mj-lt"/>
                <a:ea typeface="Calibri" panose="020F0502020204030204" pitchFamily="34" charset="0"/>
              </a:rPr>
              <a:t>populations </a:t>
            </a:r>
            <a:endParaRPr lang="it-IT" dirty="0">
              <a:solidFill>
                <a:schemeClr val="bg1"/>
              </a:solidFill>
              <a:latin typeface="+mj-lt"/>
              <a:ea typeface="Calibri" panose="020F0502020204030204" pitchFamily="34" charset="0"/>
            </a:endParaRPr>
          </a:p>
          <a:p>
            <a:pPr marL="342900" lvl="0" indent="-342900" algn="just">
              <a:lnSpc>
                <a:spcPct val="114000"/>
              </a:lnSpc>
              <a:spcAft>
                <a:spcPts val="0"/>
              </a:spcAft>
              <a:buFont typeface="+mj-lt"/>
              <a:buAutoNum type="alphaLcPeriod"/>
            </a:pPr>
            <a:r>
              <a:rPr lang="en-US" dirty="0">
                <a:solidFill>
                  <a:schemeClr val="bg1"/>
                </a:solidFill>
                <a:latin typeface="+mj-lt"/>
                <a:ea typeface="Calibri" panose="020F0502020204030204" pitchFamily="34" charset="0"/>
              </a:rPr>
              <a:t>accidents that involve radiation sources used for example in industry or medicine (usually involving a small number of persons),</a:t>
            </a:r>
            <a:endParaRPr lang="it-IT" dirty="0">
              <a:solidFill>
                <a:schemeClr val="bg1"/>
              </a:solidFill>
              <a:latin typeface="+mj-lt"/>
              <a:ea typeface="Calibri" panose="020F0502020204030204" pitchFamily="34" charset="0"/>
            </a:endParaRPr>
          </a:p>
          <a:p>
            <a:pPr marL="342900" lvl="0" indent="-342900" algn="just">
              <a:lnSpc>
                <a:spcPct val="114000"/>
              </a:lnSpc>
              <a:spcAft>
                <a:spcPts val="0"/>
              </a:spcAft>
              <a:buFont typeface="+mj-lt"/>
              <a:buAutoNum type="alphaLcPeriod"/>
            </a:pPr>
            <a:r>
              <a:rPr lang="en-US" dirty="0">
                <a:solidFill>
                  <a:schemeClr val="bg1"/>
                </a:solidFill>
                <a:latin typeface="+mj-lt"/>
                <a:ea typeface="Calibri" panose="020F0502020204030204" pitchFamily="34" charset="0"/>
              </a:rPr>
              <a:t>terroristic </a:t>
            </a:r>
            <a:r>
              <a:rPr lang="en-US" dirty="0" smtClean="0">
                <a:solidFill>
                  <a:schemeClr val="bg1"/>
                </a:solidFill>
                <a:latin typeface="+mj-lt"/>
                <a:ea typeface="Calibri" panose="020F0502020204030204" pitchFamily="34" charset="0"/>
              </a:rPr>
              <a:t>attacks</a:t>
            </a:r>
            <a:endParaRPr lang="it-IT" dirty="0">
              <a:solidFill>
                <a:schemeClr val="bg1"/>
              </a:solidFill>
              <a:latin typeface="+mj-lt"/>
              <a:ea typeface="Calibri" panose="020F0502020204030204" pitchFamily="34" charset="0"/>
            </a:endParaRPr>
          </a:p>
        </p:txBody>
      </p:sp>
      <p:sp>
        <p:nvSpPr>
          <p:cNvPr id="4" name="Rettangolo 3"/>
          <p:cNvSpPr/>
          <p:nvPr/>
        </p:nvSpPr>
        <p:spPr>
          <a:xfrm>
            <a:off x="282497" y="3279599"/>
            <a:ext cx="8448908" cy="3566041"/>
          </a:xfrm>
          <a:prstGeom prst="rect">
            <a:avLst/>
          </a:prstGeom>
        </p:spPr>
        <p:txBody>
          <a:bodyPr wrap="square">
            <a:spAutoFit/>
          </a:bodyPr>
          <a:lstStyle/>
          <a:p>
            <a:pPr>
              <a:lnSpc>
                <a:spcPct val="114000"/>
              </a:lnSpc>
            </a:pPr>
            <a:r>
              <a:rPr lang="en-US" dirty="0">
                <a:solidFill>
                  <a:schemeClr val="bg1"/>
                </a:solidFill>
                <a:latin typeface="+mj-lt"/>
                <a:ea typeface="Calibri" panose="020F0502020204030204" pitchFamily="34" charset="0"/>
              </a:rPr>
              <a:t>Early and short term phases: </a:t>
            </a:r>
          </a:p>
          <a:p>
            <a:pPr>
              <a:lnSpc>
                <a:spcPct val="114000"/>
              </a:lnSpc>
            </a:pPr>
            <a:r>
              <a:rPr lang="en-US" dirty="0">
                <a:solidFill>
                  <a:srgbClr val="FFFF00"/>
                </a:solidFill>
                <a:latin typeface="+mj-lt"/>
                <a:ea typeface="Calibri" panose="020F0502020204030204" pitchFamily="34" charset="0"/>
              </a:rPr>
              <a:t>Assess dose to population groups or groups of individuals to identify critically exposed sub-groups</a:t>
            </a:r>
            <a:r>
              <a:rPr lang="en-US" dirty="0">
                <a:solidFill>
                  <a:schemeClr val="bg1"/>
                </a:solidFill>
                <a:latin typeface="+mj-lt"/>
                <a:ea typeface="Calibri" panose="020F0502020204030204" pitchFamily="34" charset="0"/>
              </a:rPr>
              <a:t>; </a:t>
            </a:r>
          </a:p>
          <a:p>
            <a:pPr>
              <a:lnSpc>
                <a:spcPct val="114000"/>
              </a:lnSpc>
            </a:pPr>
            <a:r>
              <a:rPr lang="en-US" dirty="0">
                <a:solidFill>
                  <a:srgbClr val="FFFF00"/>
                </a:solidFill>
                <a:latin typeface="+mj-lt"/>
                <a:ea typeface="Calibri" panose="020F0502020204030204" pitchFamily="34" charset="0"/>
              </a:rPr>
              <a:t>Measure individual dose, enabling decision makers to rapidly reassure the “worried-well” and to identify individuals with high risk of developing radiation-induced injuries; </a:t>
            </a:r>
          </a:p>
          <a:p>
            <a:pPr>
              <a:lnSpc>
                <a:spcPct val="114000"/>
              </a:lnSpc>
            </a:pPr>
            <a:endParaRPr lang="en-US" dirty="0">
              <a:solidFill>
                <a:schemeClr val="bg1"/>
              </a:solidFill>
              <a:latin typeface="+mj-lt"/>
              <a:ea typeface="Calibri" panose="020F0502020204030204" pitchFamily="34" charset="0"/>
            </a:endParaRPr>
          </a:p>
          <a:p>
            <a:pPr>
              <a:lnSpc>
                <a:spcPct val="114000"/>
              </a:lnSpc>
            </a:pPr>
            <a:r>
              <a:rPr lang="en-US" dirty="0">
                <a:solidFill>
                  <a:schemeClr val="bg1"/>
                </a:solidFill>
                <a:latin typeface="+mj-lt"/>
                <a:ea typeface="Calibri" panose="020F0502020204030204" pitchFamily="34" charset="0"/>
              </a:rPr>
              <a:t>Long term and recovery phases:</a:t>
            </a:r>
          </a:p>
          <a:p>
            <a:pPr marL="285750" indent="-285750">
              <a:lnSpc>
                <a:spcPct val="114000"/>
              </a:lnSpc>
              <a:buFont typeface="Arial" panose="020B0604020202020204" pitchFamily="34" charset="0"/>
              <a:buChar char="•"/>
            </a:pPr>
            <a:r>
              <a:rPr lang="en-US" dirty="0">
                <a:solidFill>
                  <a:schemeClr val="bg1"/>
                </a:solidFill>
                <a:latin typeface="+mj-lt"/>
                <a:ea typeface="Calibri" panose="020F0502020204030204" pitchFamily="34" charset="0"/>
              </a:rPr>
              <a:t>support epidemiologic studies </a:t>
            </a:r>
          </a:p>
          <a:p>
            <a:pPr marL="285750" indent="-285750">
              <a:lnSpc>
                <a:spcPct val="114000"/>
              </a:lnSpc>
              <a:buFont typeface="Arial" panose="020B0604020202020204" pitchFamily="34" charset="0"/>
              <a:buChar char="•"/>
            </a:pPr>
            <a:r>
              <a:rPr lang="en-US" dirty="0">
                <a:solidFill>
                  <a:srgbClr val="FFFF00"/>
                </a:solidFill>
                <a:latin typeface="+mj-lt"/>
                <a:ea typeface="Calibri" panose="020F0502020204030204" pitchFamily="34" charset="0"/>
              </a:rPr>
              <a:t>evaluate the possible health impact on affected populations</a:t>
            </a:r>
          </a:p>
          <a:p>
            <a:pPr marL="285750" indent="-285750">
              <a:lnSpc>
                <a:spcPct val="114000"/>
              </a:lnSpc>
              <a:buFont typeface="Arial" panose="020B0604020202020204" pitchFamily="34" charset="0"/>
              <a:buChar char="•"/>
            </a:pPr>
            <a:r>
              <a:rPr lang="en-US" dirty="0">
                <a:solidFill>
                  <a:schemeClr val="bg1"/>
                </a:solidFill>
                <a:latin typeface="+mj-lt"/>
                <a:ea typeface="Calibri" panose="020F0502020204030204" pitchFamily="34" charset="0"/>
              </a:rPr>
              <a:t>address the needs of individuals and society</a:t>
            </a:r>
          </a:p>
          <a:p>
            <a:pPr marL="285750" indent="-285750">
              <a:lnSpc>
                <a:spcPct val="114000"/>
              </a:lnSpc>
              <a:buFont typeface="Arial" panose="020B0604020202020204" pitchFamily="34" charset="0"/>
              <a:buChar char="•"/>
            </a:pPr>
            <a:r>
              <a:rPr lang="en-US" dirty="0">
                <a:solidFill>
                  <a:schemeClr val="bg1"/>
                </a:solidFill>
                <a:latin typeface="+mj-lt"/>
                <a:ea typeface="Calibri" panose="020F0502020204030204" pitchFamily="34" charset="0"/>
              </a:rPr>
              <a:t>support the setting up of health surveillance programs</a:t>
            </a:r>
            <a:r>
              <a:rPr lang="en-US" dirty="0" smtClean="0">
                <a:solidFill>
                  <a:schemeClr val="bg1"/>
                </a:solidFill>
                <a:latin typeface="+mj-lt"/>
                <a:ea typeface="Calibri" panose="020F0502020204030204" pitchFamily="34" charset="0"/>
              </a:rPr>
              <a:t>.</a:t>
            </a:r>
            <a:endParaRPr lang="it-IT" dirty="0">
              <a:solidFill>
                <a:schemeClr val="bg1"/>
              </a:solidFill>
              <a:latin typeface="+mj-lt"/>
              <a:ea typeface="Calibri" panose="020F0502020204030204" pitchFamily="34" charset="0"/>
            </a:endParaRPr>
          </a:p>
        </p:txBody>
      </p:sp>
    </p:spTree>
    <p:extLst>
      <p:ext uri="{BB962C8B-B14F-4D97-AF65-F5344CB8AC3E}">
        <p14:creationId xmlns:p14="http://schemas.microsoft.com/office/powerpoint/2010/main" val="177490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265372"/>
            <a:ext cx="10515600" cy="682279"/>
          </a:xfrm>
        </p:spPr>
        <p:txBody>
          <a:bodyPr>
            <a:noAutofit/>
          </a:bodyPr>
          <a:lstStyle/>
          <a:p>
            <a:r>
              <a:rPr lang="en-US" b="1" dirty="0">
                <a:ln w="22225" cmpd="thickThin">
                  <a:solidFill>
                    <a:schemeClr val="bg1"/>
                  </a:solidFill>
                  <a:prstDash val="solid"/>
                </a:ln>
                <a:solidFill>
                  <a:schemeClr val="accent2"/>
                </a:solidFill>
              </a:rPr>
              <a:t>The four Challenges of </a:t>
            </a:r>
            <a:r>
              <a:rPr lang="en-US" b="1" dirty="0" smtClean="0">
                <a:ln w="22225" cmpd="thickThin">
                  <a:solidFill>
                    <a:schemeClr val="bg1"/>
                  </a:solidFill>
                  <a:prstDash val="solid"/>
                </a:ln>
                <a:solidFill>
                  <a:schemeClr val="accent2"/>
                </a:solidFill>
              </a:rPr>
              <a:t>the updated Vision 3</a:t>
            </a:r>
            <a:endParaRPr lang="en-US" b="1" dirty="0">
              <a:ln w="22225" cmpd="thickThin">
                <a:solidFill>
                  <a:schemeClr val="bg1"/>
                </a:solidFill>
                <a:prstDash val="solid"/>
              </a:ln>
              <a:solidFill>
                <a:schemeClr val="accent2"/>
              </a:solidFill>
            </a:endParaRPr>
          </a:p>
        </p:txBody>
      </p:sp>
      <p:graphicFrame>
        <p:nvGraphicFramePr>
          <p:cNvPr id="5" name="Tabella 4"/>
          <p:cNvGraphicFramePr>
            <a:graphicFrameLocks noGrp="1"/>
          </p:cNvGraphicFramePr>
          <p:nvPr>
            <p:extLst>
              <p:ext uri="{D42A27DB-BD31-4B8C-83A1-F6EECF244321}">
                <p14:modId xmlns:p14="http://schemas.microsoft.com/office/powerpoint/2010/main" val="2747819137"/>
              </p:ext>
            </p:extLst>
          </p:nvPr>
        </p:nvGraphicFramePr>
        <p:xfrm>
          <a:off x="838200" y="1349981"/>
          <a:ext cx="9993052" cy="3976917"/>
        </p:xfrm>
        <a:graphic>
          <a:graphicData uri="http://schemas.openxmlformats.org/drawingml/2006/table">
            <a:tbl>
              <a:tblPr firstRow="1" bandRow="1">
                <a:tableStyleId>{2D5ABB26-0587-4C30-8999-92F81FD0307C}</a:tableStyleId>
              </a:tblPr>
              <a:tblGrid>
                <a:gridCol w="2408217">
                  <a:extLst>
                    <a:ext uri="{9D8B030D-6E8A-4147-A177-3AD203B41FA5}">
                      <a16:colId xmlns:a16="http://schemas.microsoft.com/office/drawing/2014/main" xmlns="" val="137565758"/>
                    </a:ext>
                  </a:extLst>
                </a:gridCol>
                <a:gridCol w="7584835">
                  <a:extLst>
                    <a:ext uri="{9D8B030D-6E8A-4147-A177-3AD203B41FA5}">
                      <a16:colId xmlns:a16="http://schemas.microsoft.com/office/drawing/2014/main" xmlns="" val="1318812625"/>
                    </a:ext>
                  </a:extLst>
                </a:gridCol>
              </a:tblGrid>
              <a:tr h="736272">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GB" sz="2400" dirty="0" smtClean="0">
                          <a:solidFill>
                            <a:schemeClr val="accent2"/>
                          </a:solidFill>
                          <a:latin typeface="+mj-lt"/>
                        </a:rPr>
                        <a:t>Challenge 1 </a:t>
                      </a:r>
                      <a:endParaRPr lang="it-IT" sz="2400" dirty="0" smtClean="0">
                        <a:solidFill>
                          <a:schemeClr val="accent2"/>
                        </a:solidFill>
                        <a:latin typeface="+mj-lt"/>
                        <a:ea typeface="Arial Unicode MS" panose="020B0604020202020204" pitchFamily="34" charset="-128"/>
                        <a:cs typeface="Arial Unicode MS" panose="020B0604020202020204" pitchFamily="34" charset="-128"/>
                      </a:endParaRPr>
                    </a:p>
                  </a:txBody>
                  <a:tcPr anchor="ctr"/>
                </a:tc>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US" sz="2400" dirty="0" smtClean="0">
                          <a:solidFill>
                            <a:schemeClr val="bg1"/>
                          </a:solidFill>
                          <a:latin typeface="+mj-lt"/>
                        </a:rPr>
                        <a:t>To quantify doses from internal emitters after accidents</a:t>
                      </a:r>
                      <a:endParaRPr lang="en-GB" sz="2400" dirty="0" smtClean="0">
                        <a:solidFill>
                          <a:schemeClr val="bg1"/>
                        </a:solidFill>
                        <a:latin typeface="+mj-lt"/>
                        <a:ea typeface="Arial Unicode MS" panose="020B0604020202020204" pitchFamily="34" charset="-128"/>
                        <a:cs typeface="Arial Unicode MS" panose="020B0604020202020204" pitchFamily="34" charset="-128"/>
                      </a:endParaRPr>
                    </a:p>
                  </a:txBody>
                  <a:tcPr anchor="ctr"/>
                </a:tc>
                <a:extLst>
                  <a:ext uri="{0D108BD9-81ED-4DB2-BD59-A6C34878D82A}">
                    <a16:rowId xmlns:a16="http://schemas.microsoft.com/office/drawing/2014/main" xmlns="" val="882024652"/>
                  </a:ext>
                </a:extLst>
              </a:tr>
              <a:tr h="1056442">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US" sz="2400" dirty="0" smtClean="0">
                          <a:solidFill>
                            <a:schemeClr val="accent2"/>
                          </a:solidFill>
                          <a:latin typeface="+mj-lt"/>
                        </a:rPr>
                        <a:t>Challenge 2</a:t>
                      </a:r>
                      <a:endParaRPr lang="en-US" sz="2400" dirty="0" smtClean="0">
                        <a:solidFill>
                          <a:schemeClr val="accent2"/>
                        </a:solidFill>
                        <a:latin typeface="+mj-lt"/>
                        <a:ea typeface="Arial Unicode MS" panose="020B0604020202020204" pitchFamily="34" charset="-128"/>
                        <a:cs typeface="Arial Unicode MS" panose="020B0604020202020204" pitchFamily="34" charset="-128"/>
                      </a:endParaRPr>
                    </a:p>
                  </a:txBody>
                  <a:tcPr anchor="ctr"/>
                </a:tc>
                <a:tc>
                  <a:txBody>
                    <a:bodyPr/>
                    <a:lstStyle/>
                    <a:p>
                      <a:pPr marL="0" indent="0">
                        <a:spcBef>
                          <a:spcPts val="1200"/>
                        </a:spcBef>
                        <a:spcAft>
                          <a:spcPts val="1200"/>
                        </a:spcAft>
                        <a:buNone/>
                      </a:pPr>
                      <a:r>
                        <a:rPr lang="en-US" sz="2400" dirty="0" smtClean="0">
                          <a:solidFill>
                            <a:schemeClr val="bg1"/>
                          </a:solidFill>
                          <a:latin typeface="+mj-lt"/>
                        </a:rPr>
                        <a:t>To quantify individual doses from external exposure in emergencies  </a:t>
                      </a:r>
                      <a:endParaRPr lang="it-IT" sz="2400" dirty="0" smtClean="0">
                        <a:solidFill>
                          <a:schemeClr val="bg1"/>
                        </a:solidFill>
                        <a:latin typeface="+mj-lt"/>
                      </a:endParaRPr>
                    </a:p>
                  </a:txBody>
                  <a:tcPr anchor="ctr"/>
                </a:tc>
                <a:extLst>
                  <a:ext uri="{0D108BD9-81ED-4DB2-BD59-A6C34878D82A}">
                    <a16:rowId xmlns:a16="http://schemas.microsoft.com/office/drawing/2014/main" xmlns="" val="3302967093"/>
                  </a:ext>
                </a:extLst>
              </a:tr>
              <a:tr h="1056443">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US" sz="2400" dirty="0" smtClean="0">
                          <a:solidFill>
                            <a:schemeClr val="accent2"/>
                          </a:solidFill>
                          <a:latin typeface="+mj-lt"/>
                        </a:rPr>
                        <a:t>Challenge 3</a:t>
                      </a:r>
                      <a:endParaRPr lang="en-US" sz="2400" dirty="0" smtClean="0">
                        <a:solidFill>
                          <a:schemeClr val="accent2"/>
                        </a:solidFill>
                        <a:latin typeface="+mj-lt"/>
                        <a:ea typeface="Arial Unicode MS" panose="020B0604020202020204" pitchFamily="34" charset="-128"/>
                        <a:cs typeface="Arial Unicode MS" panose="020B0604020202020204" pitchFamily="34" charset="-128"/>
                      </a:endParaRPr>
                    </a:p>
                  </a:txBody>
                  <a:tcPr anchor="ctr"/>
                </a:tc>
                <a:tc>
                  <a:txBody>
                    <a:bodyPr/>
                    <a:lstStyle/>
                    <a:p>
                      <a:pPr>
                        <a:spcBef>
                          <a:spcPts val="1200"/>
                        </a:spcBef>
                        <a:spcAft>
                          <a:spcPts val="1200"/>
                        </a:spcAft>
                      </a:pPr>
                      <a:r>
                        <a:rPr lang="en-US" sz="2400" dirty="0" smtClean="0">
                          <a:solidFill>
                            <a:schemeClr val="bg1"/>
                          </a:solidFill>
                          <a:latin typeface="+mj-lt"/>
                        </a:rPr>
                        <a:t>To improve monitoring, including citizens networks, drones and harmonization</a:t>
                      </a:r>
                      <a:endParaRPr lang="en-US" sz="2400" dirty="0">
                        <a:solidFill>
                          <a:schemeClr val="bg1"/>
                        </a:solidFill>
                        <a:latin typeface="+mj-lt"/>
                      </a:endParaRPr>
                    </a:p>
                  </a:txBody>
                  <a:tcPr anchor="ctr"/>
                </a:tc>
                <a:extLst>
                  <a:ext uri="{0D108BD9-81ED-4DB2-BD59-A6C34878D82A}">
                    <a16:rowId xmlns:a16="http://schemas.microsoft.com/office/drawing/2014/main" xmlns="" val="313776744"/>
                  </a:ext>
                </a:extLst>
              </a:tr>
              <a:tr h="370840">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US" sz="2400" dirty="0" smtClean="0">
                          <a:solidFill>
                            <a:schemeClr val="accent2"/>
                          </a:solidFill>
                          <a:latin typeface="+mj-lt"/>
                        </a:rPr>
                        <a:t>Challenge 4</a:t>
                      </a:r>
                    </a:p>
                    <a:p>
                      <a:pPr>
                        <a:spcBef>
                          <a:spcPts val="1200"/>
                        </a:spcBef>
                        <a:spcAft>
                          <a:spcPts val="1200"/>
                        </a:spcAft>
                      </a:pPr>
                      <a:endParaRPr lang="en-US" sz="2400" dirty="0">
                        <a:solidFill>
                          <a:schemeClr val="bg1"/>
                        </a:solidFill>
                        <a:latin typeface="+mj-lt"/>
                      </a:endParaRPr>
                    </a:p>
                  </a:txBody>
                  <a:tcPr anchor="ctr"/>
                </a:tc>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n-GB" sz="2400" dirty="0" smtClean="0">
                          <a:solidFill>
                            <a:schemeClr val="bg1"/>
                          </a:solidFill>
                          <a:latin typeface="+mj-lt"/>
                        </a:rPr>
                        <a:t>Challenges and opportunities of citizen engagement in dosimetry </a:t>
                      </a:r>
                      <a:endParaRPr lang="it-IT" sz="2400" dirty="0" smtClean="0">
                        <a:solidFill>
                          <a:schemeClr val="bg1"/>
                        </a:solidFill>
                        <a:latin typeface="+mj-lt"/>
                      </a:endParaRPr>
                    </a:p>
                  </a:txBody>
                  <a:tcPr anchor="ctr"/>
                </a:tc>
                <a:extLst>
                  <a:ext uri="{0D108BD9-81ED-4DB2-BD59-A6C34878D82A}">
                    <a16:rowId xmlns:a16="http://schemas.microsoft.com/office/drawing/2014/main" xmlns="" val="2928965915"/>
                  </a:ext>
                </a:extLst>
              </a:tr>
            </a:tbl>
          </a:graphicData>
        </a:graphic>
      </p:graphicFrame>
      <p:cxnSp>
        <p:nvCxnSpPr>
          <p:cNvPr id="4" name="Connettore diritto 3"/>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372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879080" y="2731059"/>
            <a:ext cx="8588954" cy="1660968"/>
          </a:xfrm>
          <a:prstGeom prst="rect">
            <a:avLst/>
          </a:prstGeom>
        </p:spPr>
        <p:txBody>
          <a:bodyPr vert="horz" wrap="none" lIns="91440" tIns="45720" rIns="91440" bIns="45720" rtlCol="0">
            <a:spAutoFit/>
          </a:bodyPr>
          <a:lstStyle/>
          <a:p>
            <a:pPr marL="0" indent="0" algn="ctr">
              <a:buNone/>
            </a:pPr>
            <a:r>
              <a:rPr lang="en-US" sz="8000" b="1" dirty="0">
                <a:ln w="22225" cmpd="thickThin">
                  <a:solidFill>
                    <a:schemeClr val="bg1"/>
                  </a:solidFill>
                  <a:prstDash val="solid"/>
                </a:ln>
                <a:solidFill>
                  <a:schemeClr val="accent2"/>
                </a:solidFill>
                <a:latin typeface="+mj-lt"/>
                <a:ea typeface="+mj-ea"/>
                <a:cs typeface="+mj-cs"/>
              </a:rPr>
              <a:t>Challenge </a:t>
            </a:r>
            <a:r>
              <a:rPr lang="en-US" sz="8000" b="1" dirty="0" smtClean="0">
                <a:ln w="22225" cmpd="thickThin">
                  <a:solidFill>
                    <a:schemeClr val="bg1"/>
                  </a:solidFill>
                  <a:prstDash val="solid"/>
                </a:ln>
                <a:solidFill>
                  <a:schemeClr val="accent2"/>
                </a:solidFill>
                <a:latin typeface="+mj-lt"/>
                <a:ea typeface="+mj-ea"/>
                <a:cs typeface="+mj-cs"/>
              </a:rPr>
              <a:t>2</a:t>
            </a:r>
          </a:p>
          <a:p>
            <a:pPr marL="0" indent="0" algn="ctr">
              <a:buNone/>
            </a:pPr>
            <a:r>
              <a:rPr lang="en-US" sz="2400" dirty="0">
                <a:solidFill>
                  <a:schemeClr val="bg1"/>
                </a:solidFill>
              </a:rPr>
              <a:t>To quantify individual doses from external exposure in emergencies</a:t>
            </a:r>
            <a:endParaRPr lang="en-US" sz="2400" b="1" dirty="0">
              <a:ln w="22225" cmpd="thickThin">
                <a:solidFill>
                  <a:schemeClr val="bg1"/>
                </a:solidFill>
                <a:prstDash val="solid"/>
              </a:ln>
              <a:solidFill>
                <a:schemeClr val="accent2"/>
              </a:solidFill>
              <a:latin typeface="+mj-lt"/>
              <a:ea typeface="+mj-ea"/>
              <a:cs typeface="+mj-cs"/>
            </a:endParaRPr>
          </a:p>
        </p:txBody>
      </p:sp>
    </p:spTree>
    <p:extLst>
      <p:ext uri="{BB962C8B-B14F-4D97-AF65-F5344CB8AC3E}">
        <p14:creationId xmlns:p14="http://schemas.microsoft.com/office/powerpoint/2010/main" val="1810961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130629"/>
            <a:ext cx="10515600" cy="856342"/>
          </a:xfrm>
        </p:spPr>
        <p:txBody>
          <a:bodyPr>
            <a:normAutofit fontScale="90000"/>
          </a:bodyPr>
          <a:lstStyle/>
          <a:p>
            <a:pPr>
              <a:lnSpc>
                <a:spcPct val="114000"/>
              </a:lnSpc>
            </a:pPr>
            <a:r>
              <a:rPr lang="en-US" sz="4900" b="1" dirty="0">
                <a:ln w="22225" cmpd="thickThin">
                  <a:solidFill>
                    <a:schemeClr val="bg1"/>
                  </a:solidFill>
                  <a:prstDash val="solid"/>
                </a:ln>
                <a:solidFill>
                  <a:schemeClr val="accent2"/>
                </a:solidFill>
              </a:rPr>
              <a:t>Challenge 2 – Objectives</a:t>
            </a:r>
            <a:r>
              <a:rPr lang="en-US" sz="3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r>
            <a:br>
              <a:rPr lang="en-US" sz="3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b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quantify </a:t>
            </a:r>
            <a:r>
              <a:rPr lang="en-US" sz="1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individual </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doses from </a:t>
            </a:r>
            <a:r>
              <a:rPr lang="en-US" sz="1600" b="1"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external</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exposure in emergencies</a:t>
            </a:r>
            <a:r>
              <a:rPr lang="en-US" sz="1800" i="1"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t>
            </a:r>
            <a:endParaRPr lang="en-US" sz="18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Segnaposto contenuto 2"/>
          <p:cNvSpPr>
            <a:spLocks noGrp="1"/>
          </p:cNvSpPr>
          <p:nvPr>
            <p:ph idx="1"/>
          </p:nvPr>
        </p:nvSpPr>
        <p:spPr>
          <a:xfrm>
            <a:off x="769961" y="2217966"/>
            <a:ext cx="10989179" cy="2823288"/>
          </a:xfrm>
        </p:spPr>
        <p:txBody>
          <a:bodyPr>
            <a:noAutofit/>
          </a:bodyPr>
          <a:lstStyle/>
          <a:p>
            <a:pPr>
              <a:lnSpc>
                <a:spcPct val="114000"/>
              </a:lnSpc>
              <a:spcBef>
                <a:spcPts val="0"/>
              </a:spcBef>
            </a:pPr>
            <a:r>
              <a:rPr lang="en-US" dirty="0">
                <a:solidFill>
                  <a:schemeClr val="bg1"/>
                </a:solidFill>
                <a:latin typeface="+mj-lt"/>
                <a:ea typeface="Arial Unicode MS" panose="020B0604020202020204" pitchFamily="34" charset="-128"/>
                <a:cs typeface="Arial Unicode MS" panose="020B0604020202020204" pitchFamily="34" charset="-128"/>
              </a:rPr>
              <a:t>To standardize and consolidate existing markers </a:t>
            </a:r>
            <a:r>
              <a:rPr lang="en-US" dirty="0" smtClean="0">
                <a:solidFill>
                  <a:schemeClr val="bg1"/>
                </a:solidFill>
                <a:latin typeface="+mj-lt"/>
                <a:ea typeface="Arial Unicode MS" panose="020B0604020202020204" pitchFamily="34" charset="-128"/>
                <a:cs typeface="Arial Unicode MS" panose="020B0604020202020204" pitchFamily="34" charset="-128"/>
              </a:rPr>
              <a:t>of exposure</a:t>
            </a:r>
            <a:endParaRPr lang="en-US" b="1" dirty="0" smtClean="0">
              <a:solidFill>
                <a:schemeClr val="bg1"/>
              </a:solidFill>
              <a:latin typeface="+mj-lt"/>
              <a:ea typeface="Arial Unicode MS" panose="020B0604020202020204" pitchFamily="34" charset="-128"/>
              <a:cs typeface="Arial Unicode MS" panose="020B0604020202020204" pitchFamily="34" charset="-128"/>
            </a:endParaRPr>
          </a:p>
          <a:p>
            <a:pPr marL="0" indent="0">
              <a:lnSpc>
                <a:spcPct val="114000"/>
              </a:lnSpc>
              <a:spcBef>
                <a:spcPts val="0"/>
              </a:spcBef>
              <a:buNone/>
            </a:pPr>
            <a:endParaRPr lang="it-IT" b="1" dirty="0">
              <a:solidFill>
                <a:schemeClr val="bg1"/>
              </a:solidFill>
              <a:latin typeface="+mj-lt"/>
              <a:ea typeface="Arial Unicode MS" panose="020B0604020202020204" pitchFamily="34" charset="-128"/>
              <a:cs typeface="Arial Unicode MS" panose="020B0604020202020204" pitchFamily="34" charset="-128"/>
            </a:endParaRPr>
          </a:p>
          <a:p>
            <a:pPr>
              <a:lnSpc>
                <a:spcPct val="114000"/>
              </a:lnSpc>
              <a:spcBef>
                <a:spcPts val="0"/>
              </a:spcBef>
            </a:pPr>
            <a:r>
              <a:rPr lang="en-US" dirty="0">
                <a:solidFill>
                  <a:schemeClr val="bg1"/>
                </a:solidFill>
                <a:latin typeface="+mj-lt"/>
                <a:ea typeface="Arial Unicode MS" panose="020B0604020202020204" pitchFamily="34" charset="-128"/>
                <a:cs typeface="Arial Unicode MS" panose="020B0604020202020204" pitchFamily="34" charset="-128"/>
              </a:rPr>
              <a:t>To optimize existing markers of </a:t>
            </a:r>
            <a:r>
              <a:rPr lang="en-US" dirty="0" smtClean="0">
                <a:solidFill>
                  <a:schemeClr val="bg1"/>
                </a:solidFill>
                <a:latin typeface="+mj-lt"/>
                <a:ea typeface="Arial Unicode MS" panose="020B0604020202020204" pitchFamily="34" charset="-128"/>
                <a:cs typeface="Arial Unicode MS" panose="020B0604020202020204" pitchFamily="34" charset="-128"/>
              </a:rPr>
              <a:t>exposure</a:t>
            </a:r>
          </a:p>
          <a:p>
            <a:pPr>
              <a:lnSpc>
                <a:spcPct val="114000"/>
              </a:lnSpc>
              <a:spcBef>
                <a:spcPts val="0"/>
              </a:spcBef>
            </a:pPr>
            <a:endParaRPr lang="en-US" b="1" dirty="0">
              <a:solidFill>
                <a:schemeClr val="bg1"/>
              </a:solidFill>
              <a:latin typeface="+mj-lt"/>
              <a:ea typeface="Arial Unicode MS" panose="020B0604020202020204" pitchFamily="34" charset="-128"/>
              <a:cs typeface="Arial Unicode MS" panose="020B0604020202020204" pitchFamily="34" charset="-128"/>
            </a:endParaRPr>
          </a:p>
          <a:p>
            <a:pPr lvl="0">
              <a:lnSpc>
                <a:spcPct val="114000"/>
              </a:lnSpc>
              <a:spcBef>
                <a:spcPts val="0"/>
              </a:spcBef>
            </a:pPr>
            <a:r>
              <a:rPr lang="en-US" dirty="0" smtClean="0">
                <a:solidFill>
                  <a:schemeClr val="bg1"/>
                </a:solidFill>
                <a:latin typeface="+mj-lt"/>
                <a:ea typeface="Arial Unicode MS" panose="020B0604020202020204" pitchFamily="34" charset="-128"/>
                <a:cs typeface="Arial Unicode MS" panose="020B0604020202020204" pitchFamily="34" charset="-128"/>
              </a:rPr>
              <a:t>To </a:t>
            </a:r>
            <a:r>
              <a:rPr lang="en-US" dirty="0">
                <a:solidFill>
                  <a:schemeClr val="bg1"/>
                </a:solidFill>
                <a:latin typeface="+mj-lt"/>
                <a:ea typeface="Arial Unicode MS" panose="020B0604020202020204" pitchFamily="34" charset="-128"/>
                <a:cs typeface="Arial Unicode MS" panose="020B0604020202020204" pitchFamily="34" charset="-128"/>
              </a:rPr>
              <a:t>identify new markers of </a:t>
            </a:r>
            <a:r>
              <a:rPr lang="en-US" dirty="0" smtClean="0">
                <a:solidFill>
                  <a:schemeClr val="bg1"/>
                </a:solidFill>
                <a:latin typeface="+mj-lt"/>
                <a:ea typeface="Arial Unicode MS" panose="020B0604020202020204" pitchFamily="34" charset="-128"/>
                <a:cs typeface="Arial Unicode MS" panose="020B0604020202020204" pitchFamily="34" charset="-128"/>
              </a:rPr>
              <a:t>exposure </a:t>
            </a:r>
          </a:p>
          <a:p>
            <a:pPr lvl="0">
              <a:lnSpc>
                <a:spcPct val="114000"/>
              </a:lnSpc>
              <a:spcBef>
                <a:spcPts val="0"/>
              </a:spcBef>
            </a:pPr>
            <a:endParaRPr lang="en-US" sz="2400" b="1" dirty="0" smtClean="0">
              <a:solidFill>
                <a:schemeClr val="bg1"/>
              </a:solidFill>
              <a:latin typeface="+mj-lt"/>
              <a:ea typeface="Arial Unicode MS" panose="020B0604020202020204" pitchFamily="34" charset="-128"/>
              <a:cs typeface="Arial Unicode MS" panose="020B0604020202020204" pitchFamily="34" charset="-128"/>
            </a:endParaRPr>
          </a:p>
          <a:p>
            <a:pPr marL="0" lvl="0" indent="0">
              <a:lnSpc>
                <a:spcPct val="114000"/>
              </a:lnSpc>
              <a:spcBef>
                <a:spcPts val="0"/>
              </a:spcBef>
              <a:buNone/>
            </a:pPr>
            <a:endParaRPr lang="en-US" sz="2400" b="1" dirty="0" smtClean="0">
              <a:solidFill>
                <a:schemeClr val="bg1"/>
              </a:solidFill>
              <a:latin typeface="+mj-lt"/>
              <a:ea typeface="Arial Unicode MS" panose="020B0604020202020204" pitchFamily="34" charset="-128"/>
              <a:cs typeface="Arial Unicode MS" panose="020B0604020202020204" pitchFamily="34" charset="-128"/>
            </a:endParaRPr>
          </a:p>
        </p:txBody>
      </p:sp>
      <p:cxnSp>
        <p:nvCxnSpPr>
          <p:cNvPr id="4" name="Connettore diritto 3"/>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87736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3411068647"/>
              </p:ext>
            </p:extLst>
          </p:nvPr>
        </p:nvGraphicFramePr>
        <p:xfrm>
          <a:off x="929592" y="1574245"/>
          <a:ext cx="10949062" cy="5153859"/>
        </p:xfrm>
        <a:graphic>
          <a:graphicData uri="http://schemas.openxmlformats.org/drawingml/2006/table">
            <a:tbl>
              <a:tblPr firstRow="1" bandRow="1">
                <a:tableStyleId>{5C22544A-7EE6-4342-B048-85BDC9FD1C3A}</a:tableStyleId>
              </a:tblPr>
              <a:tblGrid>
                <a:gridCol w="3890236">
                  <a:extLst>
                    <a:ext uri="{9D8B030D-6E8A-4147-A177-3AD203B41FA5}">
                      <a16:colId xmlns:a16="http://schemas.microsoft.com/office/drawing/2014/main" xmlns="" val="2421362551"/>
                    </a:ext>
                  </a:extLst>
                </a:gridCol>
                <a:gridCol w="7058826">
                  <a:extLst>
                    <a:ext uri="{9D8B030D-6E8A-4147-A177-3AD203B41FA5}">
                      <a16:colId xmlns:a16="http://schemas.microsoft.com/office/drawing/2014/main" xmlns="" val="1939791613"/>
                    </a:ext>
                  </a:extLst>
                </a:gridCol>
              </a:tblGrid>
              <a:tr h="1314234">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800" b="0" dirty="0" smtClean="0">
                          <a:solidFill>
                            <a:schemeClr val="bg1"/>
                          </a:solidFill>
                        </a:rPr>
                        <a:t>1.  To standardize existing markers and methods</a:t>
                      </a:r>
                      <a:endParaRPr lang="it-IT" sz="1800" b="0" dirty="0" smtClean="0">
                        <a:solidFill>
                          <a:schemeClr val="bg1"/>
                        </a:solidFill>
                      </a:endParaRPr>
                    </a:p>
                    <a:p>
                      <a:pPr marL="342900" indent="-342900">
                        <a:buFont typeface="+mj-lt"/>
                        <a:buAutoNum type="arabicPeriod"/>
                      </a:pP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444500" lvl="0" indent="-285750">
                        <a:lnSpc>
                          <a:spcPct val="100000"/>
                        </a:lnSpc>
                        <a:spcBef>
                          <a:spcPts val="0"/>
                        </a:spcBef>
                        <a:buFont typeface="Arial" panose="020B0604020202020204" pitchFamily="34" charset="0"/>
                        <a:buChar char="•"/>
                      </a:pPr>
                      <a:r>
                        <a:rPr lang="en-US" sz="1800" b="0" dirty="0" smtClean="0">
                          <a:solidFill>
                            <a:schemeClr val="bg1"/>
                          </a:solidFill>
                        </a:rPr>
                        <a:t>Promote programs of inter-laboratory comparisons.</a:t>
                      </a:r>
                      <a:endParaRPr lang="it-IT" sz="1800" b="0" dirty="0" smtClean="0">
                        <a:solidFill>
                          <a:schemeClr val="bg1"/>
                        </a:solidFill>
                      </a:endParaRPr>
                    </a:p>
                    <a:p>
                      <a:pPr marL="444500" lvl="0" indent="-285750">
                        <a:lnSpc>
                          <a:spcPct val="100000"/>
                        </a:lnSpc>
                        <a:spcBef>
                          <a:spcPts val="0"/>
                        </a:spcBef>
                        <a:buFont typeface="Arial" panose="020B0604020202020204" pitchFamily="34" charset="0"/>
                        <a:buChar char="•"/>
                      </a:pPr>
                      <a:r>
                        <a:rPr lang="en-US" sz="1800" b="0" dirty="0" smtClean="0">
                          <a:solidFill>
                            <a:schemeClr val="bg1"/>
                          </a:solidFill>
                        </a:rPr>
                        <a:t>Organize a regular </a:t>
                      </a:r>
                      <a:r>
                        <a:rPr lang="en-US" sz="1800" b="0" dirty="0" err="1" smtClean="0">
                          <a:solidFill>
                            <a:schemeClr val="bg1"/>
                          </a:solidFill>
                        </a:rPr>
                        <a:t>programme</a:t>
                      </a:r>
                      <a:r>
                        <a:rPr lang="en-US" sz="1800" b="0" dirty="0" smtClean="0">
                          <a:solidFill>
                            <a:schemeClr val="bg1"/>
                          </a:solidFill>
                        </a:rPr>
                        <a:t> of field tests.</a:t>
                      </a:r>
                      <a:endParaRPr lang="it-IT" sz="1800" b="0" dirty="0" smtClean="0">
                        <a:solidFill>
                          <a:schemeClr val="bg1"/>
                        </a:solidFill>
                      </a:endParaRPr>
                    </a:p>
                    <a:p>
                      <a:pPr marL="444500" lvl="0" indent="-285750">
                        <a:lnSpc>
                          <a:spcPct val="100000"/>
                        </a:lnSpc>
                        <a:spcBef>
                          <a:spcPts val="0"/>
                        </a:spcBef>
                        <a:buFont typeface="Arial" panose="020B0604020202020204" pitchFamily="34" charset="0"/>
                        <a:buChar char="•"/>
                      </a:pPr>
                      <a:r>
                        <a:rPr lang="en-US" sz="1800" b="0" dirty="0" smtClean="0">
                          <a:solidFill>
                            <a:srgbClr val="FFFF00"/>
                          </a:solidFill>
                        </a:rPr>
                        <a:t>Quantification of uncertainties, from measurement to endpoint</a:t>
                      </a:r>
                      <a:endParaRPr lang="en-US" b="0" dirty="0">
                        <a:solidFill>
                          <a:srgbClr val="FFFF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857737219"/>
                  </a:ext>
                </a:extLst>
              </a:tr>
              <a:tr h="2102265">
                <a:tc>
                  <a:txBody>
                    <a:bodyPr/>
                    <a:lstStyle/>
                    <a:p>
                      <a:pPr marL="0" marR="0" indent="0" algn="l" defTabSz="914400" rtl="0" eaLnBrk="1" fontAlgn="auto" latinLnBrk="0" hangingPunct="1">
                        <a:lnSpc>
                          <a:spcPct val="100000"/>
                        </a:lnSpc>
                        <a:spcBef>
                          <a:spcPts val="0"/>
                        </a:spcBef>
                        <a:spcAft>
                          <a:spcPts val="0"/>
                        </a:spcAft>
                        <a:buClrTx/>
                        <a:buSzTx/>
                        <a:buFont typeface="+mj-lt"/>
                        <a:buNone/>
                        <a:tabLst>
                          <a:tab pos="355600" algn="l"/>
                        </a:tabLst>
                        <a:defRPr/>
                      </a:pPr>
                      <a:r>
                        <a:rPr lang="en-US" sz="1800" b="0" dirty="0" smtClean="0">
                          <a:solidFill>
                            <a:schemeClr val="bg1"/>
                          </a:solidFill>
                        </a:rPr>
                        <a:t>2.  To improve existing methods</a:t>
                      </a:r>
                      <a:endParaRPr lang="it-IT" sz="1800" b="0" dirty="0" smtClean="0">
                        <a:solidFill>
                          <a:schemeClr val="bg1"/>
                        </a:solidFill>
                      </a:endParaRPr>
                    </a:p>
                    <a:p>
                      <a:pPr marL="342900" indent="-342900">
                        <a:buFont typeface="+mj-lt"/>
                        <a:buAutoNum type="arabicPeriod"/>
                      </a:pP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444500" indent="-285750">
                        <a:lnSpc>
                          <a:spcPct val="100000"/>
                        </a:lnSpc>
                        <a:spcBef>
                          <a:spcPts val="0"/>
                        </a:spcBef>
                        <a:buFont typeface="Arial" panose="020B0604020202020204" pitchFamily="34" charset="0"/>
                        <a:buChar char="•"/>
                      </a:pPr>
                      <a:r>
                        <a:rPr lang="en-US" sz="1800" b="0" dirty="0" smtClean="0">
                          <a:solidFill>
                            <a:schemeClr val="bg1"/>
                          </a:solidFill>
                        </a:rPr>
                        <a:t>Continue exploring </a:t>
                      </a:r>
                      <a:r>
                        <a:rPr lang="en-US" sz="1800" b="0" dirty="0" err="1" smtClean="0">
                          <a:solidFill>
                            <a:schemeClr val="bg1"/>
                          </a:solidFill>
                        </a:rPr>
                        <a:t>dosimetric</a:t>
                      </a:r>
                      <a:r>
                        <a:rPr lang="en-US" sz="1800" b="0" dirty="0" smtClean="0">
                          <a:solidFill>
                            <a:schemeClr val="bg1"/>
                          </a:solidFill>
                        </a:rPr>
                        <a:t> properties of existing markers</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Study of the dependence of the marker response on radiation quality.</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rgbClr val="FFFF00"/>
                          </a:solidFill>
                        </a:rPr>
                        <a:t>Dose-to-organ conversion coefficient.</a:t>
                      </a:r>
                      <a:endParaRPr lang="it-IT" sz="1800" b="0" dirty="0" smtClean="0">
                        <a:solidFill>
                          <a:srgbClr val="FFFF00"/>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Development of non-invasive measurement approaches. </a:t>
                      </a:r>
                      <a:endParaRPr lang="it-IT" sz="1800" b="0" dirty="0" smtClean="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3929804381"/>
                  </a:ext>
                </a:extLst>
              </a:tr>
              <a:tr h="370840">
                <a:tc>
                  <a:txBody>
                    <a:bodyPr/>
                    <a:lstStyle/>
                    <a:p>
                      <a:pPr marL="0" indent="0">
                        <a:buFont typeface="+mj-lt"/>
                        <a:buNone/>
                      </a:pPr>
                      <a:r>
                        <a:rPr lang="en-US" sz="1800" b="0" dirty="0" smtClean="0">
                          <a:solidFill>
                            <a:schemeClr val="bg1"/>
                          </a:solidFill>
                        </a:rPr>
                        <a:t>3.  To identify new markers and develop new methods</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marL="444500" indent="-285750">
                        <a:lnSpc>
                          <a:spcPct val="100000"/>
                        </a:lnSpc>
                        <a:spcBef>
                          <a:spcPts val="0"/>
                        </a:spcBef>
                        <a:buFont typeface="Arial" panose="020B0604020202020204" pitchFamily="34" charset="0"/>
                        <a:buChar char="•"/>
                      </a:pPr>
                      <a:r>
                        <a:rPr lang="en-US" sz="1800" b="0" dirty="0" smtClean="0">
                          <a:solidFill>
                            <a:srgbClr val="FFFF00"/>
                          </a:solidFill>
                        </a:rPr>
                        <a:t>Development of destruction-free measurement approaches. </a:t>
                      </a:r>
                      <a:endParaRPr lang="it-IT" sz="1800" b="0" dirty="0" smtClean="0">
                        <a:solidFill>
                          <a:srgbClr val="FFFF00"/>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Widen the field of techniques.</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Further development of transcriptional markers.</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Investigation of the potential for </a:t>
                      </a:r>
                      <a:r>
                        <a:rPr lang="en-US" sz="1800" b="0" dirty="0" err="1" smtClean="0">
                          <a:solidFill>
                            <a:schemeClr val="bg1"/>
                          </a:solidFill>
                        </a:rPr>
                        <a:t>metabolomic</a:t>
                      </a:r>
                      <a:r>
                        <a:rPr lang="en-US" sz="1800" b="0" dirty="0" smtClean="0">
                          <a:solidFill>
                            <a:schemeClr val="bg1"/>
                          </a:solidFill>
                        </a:rPr>
                        <a:t> markers.</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chemeClr val="bg1"/>
                          </a:solidFill>
                        </a:rPr>
                        <a:t>Increasing speed of assays. </a:t>
                      </a:r>
                      <a:endParaRPr lang="it-IT" sz="1800" b="0" dirty="0" smtClean="0">
                        <a:solidFill>
                          <a:schemeClr val="bg1"/>
                        </a:solidFill>
                      </a:endParaRPr>
                    </a:p>
                    <a:p>
                      <a:pPr marL="444500" indent="-285750">
                        <a:lnSpc>
                          <a:spcPct val="100000"/>
                        </a:lnSpc>
                        <a:spcBef>
                          <a:spcPts val="0"/>
                        </a:spcBef>
                        <a:buFont typeface="Arial" panose="020B0604020202020204" pitchFamily="34" charset="0"/>
                        <a:buChar char="•"/>
                      </a:pPr>
                      <a:r>
                        <a:rPr lang="en-US" sz="1800" b="0" dirty="0" smtClean="0">
                          <a:solidFill>
                            <a:srgbClr val="FFFF00"/>
                          </a:solidFill>
                        </a:rPr>
                        <a:t>Networking to increase capacity</a:t>
                      </a:r>
                      <a:r>
                        <a:rPr lang="en-US" sz="1800" b="0" dirty="0" smtClean="0">
                          <a:solidFill>
                            <a:schemeClr val="bg1"/>
                          </a:solidFill>
                        </a:rPr>
                        <a:t>.</a:t>
                      </a:r>
                      <a:endParaRPr lang="it-IT" sz="1800" b="0" dirty="0" smtClean="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xmlns="" val="2072875319"/>
                  </a:ext>
                </a:extLst>
              </a:tr>
            </a:tbl>
          </a:graphicData>
        </a:graphic>
      </p:graphicFrame>
      <p:sp>
        <p:nvSpPr>
          <p:cNvPr id="4" name="Titolo 1"/>
          <p:cNvSpPr>
            <a:spLocks noGrp="1"/>
          </p:cNvSpPr>
          <p:nvPr>
            <p:ph type="title"/>
          </p:nvPr>
        </p:nvSpPr>
        <p:spPr>
          <a:xfrm>
            <a:off x="838200" y="288213"/>
            <a:ext cx="10515600" cy="498000"/>
          </a:xfrm>
        </p:spPr>
        <p:txBody>
          <a:bodyPr>
            <a:normAutofit fontScale="90000"/>
          </a:bodyPr>
          <a:lstStyle/>
          <a:p>
            <a:pPr>
              <a:lnSpc>
                <a:spcPct val="114000"/>
              </a:lnSpc>
            </a:pPr>
            <a:r>
              <a:rPr lang="en-US" sz="4900" b="1" dirty="0">
                <a:ln w="22225" cmpd="thickThin">
                  <a:solidFill>
                    <a:schemeClr val="bg1"/>
                  </a:solidFill>
                  <a:prstDash val="solid"/>
                </a:ln>
                <a:solidFill>
                  <a:schemeClr val="accent2"/>
                </a:solidFill>
              </a:rPr>
              <a:t>Challenge 2 – Objectives</a:t>
            </a:r>
            <a:r>
              <a:rPr lang="en-US" sz="3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r>
            <a:br>
              <a:rPr lang="en-US" sz="3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b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quantify </a:t>
            </a:r>
            <a:r>
              <a:rPr lang="en-US" sz="16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individual </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doses from </a:t>
            </a:r>
            <a:r>
              <a:rPr lang="en-US" sz="1600" b="1"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external</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exposure in emergencies</a:t>
            </a:r>
            <a:r>
              <a:rPr lang="en-US" sz="1800" i="1"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t>
            </a:r>
            <a:endParaRPr lang="en-US" sz="18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cxnSp>
        <p:nvCxnSpPr>
          <p:cNvPr id="5" name="Connettore diritto 4"/>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361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54363" y="2721736"/>
            <a:ext cx="11597727" cy="1588127"/>
          </a:xfrm>
          <a:prstGeom prst="rect">
            <a:avLst/>
          </a:prstGeom>
        </p:spPr>
        <p:txBody>
          <a:bodyPr wrap="none">
            <a:spAutoFit/>
          </a:bodyPr>
          <a:lstStyle/>
          <a:p>
            <a:pPr marL="0" indent="0" algn="ctr">
              <a:buNone/>
            </a:pPr>
            <a:r>
              <a:rPr lang="en-US" sz="8000" b="1" dirty="0" smtClean="0">
                <a:ln w="22225" cmpd="thickThin">
                  <a:solidFill>
                    <a:schemeClr val="bg1"/>
                  </a:solidFill>
                  <a:prstDash val="solid"/>
                </a:ln>
                <a:solidFill>
                  <a:schemeClr val="accent2"/>
                </a:solidFill>
                <a:latin typeface="+mj-lt"/>
                <a:ea typeface="+mj-ea"/>
                <a:cs typeface="+mj-cs"/>
              </a:rPr>
              <a:t>Challenge 3</a:t>
            </a:r>
            <a:br>
              <a:rPr lang="en-US" sz="8000" b="1" dirty="0" smtClean="0">
                <a:ln w="22225" cmpd="thickThin">
                  <a:solidFill>
                    <a:schemeClr val="bg1"/>
                  </a:solidFill>
                  <a:prstDash val="solid"/>
                </a:ln>
                <a:solidFill>
                  <a:schemeClr val="accent2"/>
                </a:solidFill>
                <a:latin typeface="+mj-lt"/>
                <a:ea typeface="+mj-ea"/>
                <a:cs typeface="+mj-cs"/>
              </a:rPr>
            </a:br>
            <a:r>
              <a:rPr lang="en-US" dirty="0">
                <a:solidFill>
                  <a:schemeClr val="bg1"/>
                </a:solidFill>
              </a:rPr>
              <a:t>To improve monitoring, including citizens networks, drones and </a:t>
            </a:r>
            <a:r>
              <a:rPr lang="en-US" dirty="0" smtClean="0">
                <a:solidFill>
                  <a:schemeClr val="bg1"/>
                </a:solidFill>
              </a:rPr>
              <a:t>harmonization</a:t>
            </a:r>
            <a:endParaRPr lang="en-US" dirty="0">
              <a:solidFill>
                <a:schemeClr val="bg1"/>
              </a:solidFill>
            </a:endParaRPr>
          </a:p>
        </p:txBody>
      </p:sp>
    </p:spTree>
    <p:extLst>
      <p:ext uri="{BB962C8B-B14F-4D97-AF65-F5344CB8AC3E}">
        <p14:creationId xmlns:p14="http://schemas.microsoft.com/office/powerpoint/2010/main" val="3666741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13849"/>
            <a:ext cx="10515600" cy="793801"/>
          </a:xfrm>
        </p:spPr>
        <p:txBody>
          <a:bodyPr>
            <a:normAutofit fontScale="90000"/>
          </a:bodyPr>
          <a:lstStyle/>
          <a:p>
            <a:r>
              <a:rPr lang="en-US" b="1" dirty="0">
                <a:ln w="22225" cmpd="thickThin">
                  <a:solidFill>
                    <a:schemeClr val="bg1"/>
                  </a:solidFill>
                  <a:prstDash val="solid"/>
                </a:ln>
                <a:solidFill>
                  <a:schemeClr val="accent2"/>
                </a:solidFill>
              </a:rPr>
              <a:t>Challenge 3 – </a:t>
            </a:r>
            <a:r>
              <a:rPr lang="en-US" b="1" dirty="0" smtClean="0">
                <a:ln w="22225" cmpd="thickThin">
                  <a:solidFill>
                    <a:schemeClr val="bg1"/>
                  </a:solidFill>
                  <a:prstDash val="solid"/>
                </a:ln>
                <a:solidFill>
                  <a:schemeClr val="accent2"/>
                </a:solidFill>
              </a:rPr>
              <a:t>objectives</a:t>
            </a:r>
            <a:br>
              <a:rPr lang="en-US" b="1" dirty="0" smtClean="0">
                <a:ln w="22225" cmpd="thickThin">
                  <a:solidFill>
                    <a:schemeClr val="bg1"/>
                  </a:solidFill>
                  <a:prstDash val="solid"/>
                </a:ln>
                <a:solidFill>
                  <a:schemeClr val="accent2"/>
                </a:solidFill>
              </a:rPr>
            </a:b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To improve environmental monitoring</a:t>
            </a:r>
            <a:r>
              <a:rPr lang="en-GB"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
            </a:r>
            <a:br>
              <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br>
            <a:endParaRPr lang="en-US" sz="16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Segnaposto contenuto 2"/>
          <p:cNvSpPr>
            <a:spLocks noGrp="1"/>
          </p:cNvSpPr>
          <p:nvPr>
            <p:ph idx="1"/>
          </p:nvPr>
        </p:nvSpPr>
        <p:spPr/>
        <p:txBody>
          <a:bodyPr>
            <a:normAutofit lnSpcReduction="10000"/>
          </a:bodyPr>
          <a:lstStyle/>
          <a:p>
            <a:pPr lvl="0">
              <a:lnSpc>
                <a:spcPct val="114000"/>
              </a:lnSpc>
              <a:spcBef>
                <a:spcPts val="0"/>
              </a:spcBef>
            </a:pPr>
            <a:r>
              <a:rPr lang="en-US" sz="2400" dirty="0">
                <a:solidFill>
                  <a:schemeClr val="bg1"/>
                </a:solidFill>
                <a:latin typeface="+mj-lt"/>
                <a:ea typeface="Arial Unicode MS" panose="020B0604020202020204" pitchFamily="34" charset="-128"/>
                <a:cs typeface="Arial Unicode MS" panose="020B0604020202020204" pitchFamily="34" charset="-128"/>
              </a:rPr>
              <a:t>To improve existing dose rate monitors and </a:t>
            </a:r>
            <a:r>
              <a:rPr lang="en-US" sz="2400" dirty="0" err="1">
                <a:solidFill>
                  <a:schemeClr val="bg1"/>
                </a:solidFill>
                <a:latin typeface="+mj-lt"/>
                <a:ea typeface="Arial Unicode MS" panose="020B0604020202020204" pitchFamily="34" charset="-128"/>
                <a:cs typeface="Arial Unicode MS" panose="020B0604020202020204" pitchFamily="34" charset="-128"/>
              </a:rPr>
              <a:t>spectro-dosemeters</a:t>
            </a:r>
            <a:r>
              <a:rPr lang="en-US" sz="2400" dirty="0">
                <a:solidFill>
                  <a:schemeClr val="bg1"/>
                </a:solidFill>
                <a:latin typeface="+mj-lt"/>
                <a:ea typeface="Arial Unicode MS" panose="020B0604020202020204" pitchFamily="34" charset="-128"/>
                <a:cs typeface="Arial Unicode MS" panose="020B0604020202020204" pitchFamily="34" charset="-128"/>
              </a:rPr>
              <a:t> and development of new instruments for governmental and non-governmental applications</a:t>
            </a:r>
            <a:r>
              <a:rPr lang="en-US" sz="2400" dirty="0" smtClean="0">
                <a:solidFill>
                  <a:schemeClr val="bg1"/>
                </a:solidFill>
                <a:latin typeface="+mj-lt"/>
                <a:ea typeface="Arial Unicode MS" panose="020B0604020202020204" pitchFamily="34" charset="-128"/>
                <a:cs typeface="Arial Unicode MS" panose="020B0604020202020204" pitchFamily="34" charset="-128"/>
              </a:rPr>
              <a:t>.</a:t>
            </a:r>
          </a:p>
          <a:p>
            <a:pPr lvl="0">
              <a:lnSpc>
                <a:spcPct val="114000"/>
              </a:lnSpc>
              <a:spcBef>
                <a:spcPts val="0"/>
              </a:spcBef>
            </a:pPr>
            <a:endParaRPr lang="it-IT" sz="2400" dirty="0">
              <a:solidFill>
                <a:schemeClr val="bg1"/>
              </a:solidFill>
              <a:latin typeface="+mj-lt"/>
              <a:ea typeface="Arial Unicode MS" panose="020B0604020202020204" pitchFamily="34" charset="-128"/>
              <a:cs typeface="Arial Unicode MS" panose="020B0604020202020204" pitchFamily="34" charset="-128"/>
            </a:endParaRPr>
          </a:p>
          <a:p>
            <a:pPr lvl="0">
              <a:lnSpc>
                <a:spcPct val="114000"/>
              </a:lnSpc>
              <a:spcBef>
                <a:spcPts val="0"/>
              </a:spcBef>
            </a:pPr>
            <a:r>
              <a:rPr lang="en-US" sz="2400" dirty="0">
                <a:solidFill>
                  <a:schemeClr val="bg1"/>
                </a:solidFill>
                <a:latin typeface="+mj-lt"/>
                <a:ea typeface="Arial Unicode MS" panose="020B0604020202020204" pitchFamily="34" charset="-128"/>
                <a:cs typeface="Arial Unicode MS" panose="020B0604020202020204" pitchFamily="34" charset="-128"/>
              </a:rPr>
              <a:t>To create and implement new algorithms for net dose calculations and spectra analyses for the new detection systems</a:t>
            </a:r>
            <a:r>
              <a:rPr lang="en-US" sz="2400" dirty="0" smtClean="0">
                <a:solidFill>
                  <a:schemeClr val="bg1"/>
                </a:solidFill>
                <a:latin typeface="+mj-lt"/>
                <a:ea typeface="Arial Unicode MS" panose="020B0604020202020204" pitchFamily="34" charset="-128"/>
                <a:cs typeface="Arial Unicode MS" panose="020B0604020202020204" pitchFamily="34" charset="-128"/>
              </a:rPr>
              <a:t>.</a:t>
            </a:r>
          </a:p>
          <a:p>
            <a:pPr lvl="0">
              <a:lnSpc>
                <a:spcPct val="114000"/>
              </a:lnSpc>
              <a:spcBef>
                <a:spcPts val="0"/>
              </a:spcBef>
            </a:pPr>
            <a:endParaRPr lang="it-IT" sz="2400" dirty="0">
              <a:solidFill>
                <a:schemeClr val="bg1"/>
              </a:solidFill>
              <a:latin typeface="+mj-lt"/>
              <a:ea typeface="Arial Unicode MS" panose="020B0604020202020204" pitchFamily="34" charset="-128"/>
              <a:cs typeface="Arial Unicode MS" panose="020B0604020202020204" pitchFamily="34" charset="-128"/>
            </a:endParaRPr>
          </a:p>
          <a:p>
            <a:pPr lvl="0">
              <a:lnSpc>
                <a:spcPct val="114000"/>
              </a:lnSpc>
              <a:spcBef>
                <a:spcPts val="0"/>
              </a:spcBef>
            </a:pPr>
            <a:r>
              <a:rPr lang="en-US" sz="2400" dirty="0">
                <a:solidFill>
                  <a:schemeClr val="bg1"/>
                </a:solidFill>
                <a:latin typeface="+mj-lt"/>
                <a:ea typeface="Arial Unicode MS" panose="020B0604020202020204" pitchFamily="34" charset="-128"/>
                <a:cs typeface="Arial Unicode MS" panose="020B0604020202020204" pitchFamily="34" charset="-128"/>
              </a:rPr>
              <a:t>To extend network data bases for implementation of harmonization algorithms for all </a:t>
            </a:r>
            <a:r>
              <a:rPr lang="en-US" sz="2400" dirty="0" smtClean="0">
                <a:solidFill>
                  <a:schemeClr val="bg1"/>
                </a:solidFill>
                <a:latin typeface="+mj-lt"/>
                <a:ea typeface="Arial Unicode MS" panose="020B0604020202020204" pitchFamily="34" charset="-128"/>
                <a:cs typeface="Arial Unicode MS" panose="020B0604020202020204" pitchFamily="34" charset="-128"/>
              </a:rPr>
              <a:t>in situ </a:t>
            </a:r>
            <a:r>
              <a:rPr lang="en-US" sz="2400" dirty="0">
                <a:solidFill>
                  <a:schemeClr val="bg1"/>
                </a:solidFill>
                <a:latin typeface="+mj-lt"/>
                <a:ea typeface="Arial Unicode MS" panose="020B0604020202020204" pitchFamily="34" charset="-128"/>
                <a:cs typeface="Arial Unicode MS" panose="020B0604020202020204" pitchFamily="34" charset="-128"/>
              </a:rPr>
              <a:t>data</a:t>
            </a:r>
            <a:r>
              <a:rPr lang="en-US" sz="2400" dirty="0" smtClean="0">
                <a:solidFill>
                  <a:schemeClr val="bg1"/>
                </a:solidFill>
                <a:latin typeface="+mj-lt"/>
                <a:ea typeface="Arial Unicode MS" panose="020B0604020202020204" pitchFamily="34" charset="-128"/>
                <a:cs typeface="Arial Unicode MS" panose="020B0604020202020204" pitchFamily="34" charset="-128"/>
              </a:rPr>
              <a:t>.</a:t>
            </a:r>
          </a:p>
          <a:p>
            <a:pPr marL="0" lvl="0" indent="0">
              <a:lnSpc>
                <a:spcPct val="114000"/>
              </a:lnSpc>
              <a:spcBef>
                <a:spcPts val="0"/>
              </a:spcBef>
              <a:buNone/>
            </a:pPr>
            <a:endParaRPr lang="it-IT" sz="2400" dirty="0">
              <a:solidFill>
                <a:schemeClr val="bg1"/>
              </a:solidFill>
              <a:latin typeface="+mj-lt"/>
              <a:ea typeface="Arial Unicode MS" panose="020B0604020202020204" pitchFamily="34" charset="-128"/>
              <a:cs typeface="Arial Unicode MS" panose="020B0604020202020204" pitchFamily="34" charset="-128"/>
            </a:endParaRPr>
          </a:p>
          <a:p>
            <a:pPr lvl="0">
              <a:lnSpc>
                <a:spcPct val="114000"/>
              </a:lnSpc>
              <a:spcBef>
                <a:spcPts val="0"/>
              </a:spcBef>
            </a:pPr>
            <a:r>
              <a:rPr lang="en-US" sz="2400" dirty="0">
                <a:solidFill>
                  <a:schemeClr val="bg1"/>
                </a:solidFill>
                <a:latin typeface="+mj-lt"/>
                <a:ea typeface="Arial Unicode MS" panose="020B0604020202020204" pitchFamily="34" charset="-128"/>
                <a:cs typeface="Arial Unicode MS" panose="020B0604020202020204" pitchFamily="34" charset="-128"/>
              </a:rPr>
              <a:t>To improve remote sensing (usage of drones and satellites) in the determination of natural and artificial sources of radiation in the environment.</a:t>
            </a:r>
            <a:endParaRPr lang="it-IT" sz="2400" dirty="0">
              <a:solidFill>
                <a:schemeClr val="bg1"/>
              </a:solidFill>
              <a:latin typeface="+mj-lt"/>
              <a:ea typeface="Arial Unicode MS" panose="020B0604020202020204" pitchFamily="34" charset="-128"/>
              <a:cs typeface="Arial Unicode MS" panose="020B0604020202020204" pitchFamily="34" charset="-128"/>
            </a:endParaRPr>
          </a:p>
        </p:txBody>
      </p:sp>
      <p:cxnSp>
        <p:nvCxnSpPr>
          <p:cNvPr id="4" name="Connettore diritto 3"/>
          <p:cNvCxnSpPr/>
          <p:nvPr/>
        </p:nvCxnSpPr>
        <p:spPr>
          <a:xfrm flipH="1">
            <a:off x="1" y="1128045"/>
            <a:ext cx="12191999" cy="30881"/>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0788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Espiral">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otalTime>0</TotalTime>
  <Words>2074</Words>
  <Application>Microsoft Office PowerPoint</Application>
  <PresentationFormat>Custom</PresentationFormat>
  <Paragraphs>224</Paragraphs>
  <Slides>26</Slides>
  <Notes>0</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Tema di Office</vt:lpstr>
      <vt:lpstr>Espiral</vt:lpstr>
      <vt:lpstr> Update of the EURADOS Strategic Research Agenda Vision 3: Towards an Efficient Dose Assessment in Case of Radiological Emergencies</vt:lpstr>
      <vt:lpstr>PowerPoint Presentation</vt:lpstr>
      <vt:lpstr>Context of Vision 3</vt:lpstr>
      <vt:lpstr>The four Challenges of the updated Vision 3</vt:lpstr>
      <vt:lpstr>PowerPoint Presentation</vt:lpstr>
      <vt:lpstr>Challenge 2 – Objectives To quantify individual doses from external exposure in emergencies  </vt:lpstr>
      <vt:lpstr>Challenge 2 – Objectives To quantify individual doses from external exposure in emergencies  </vt:lpstr>
      <vt:lpstr>PowerPoint Presentation</vt:lpstr>
      <vt:lpstr>Challenge 3 – objectives To improve environmental monitoring  </vt:lpstr>
      <vt:lpstr>Challenge 3 – objectives To improve environmental monitoring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Challenge 1 – objectives To quantify doses from internal emitters after accidents</vt:lpstr>
      <vt:lpstr>PowerPoint Presentation</vt:lpstr>
      <vt:lpstr>PowerPoint Presentation</vt:lpstr>
      <vt:lpstr>Current EURADOS SRA</vt:lpstr>
    </vt:vector>
  </TitlesOfParts>
  <Company>Istituto Superiore di Sanità</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Vision 3 Towards an Efficient Dose Assessment in Case of Radiological Emergencies</dc:title>
  <dc:creator>Fattibene Paola</dc:creator>
  <cp:lastModifiedBy>clemens.woda</cp:lastModifiedBy>
  <cp:revision>67</cp:revision>
  <dcterms:created xsi:type="dcterms:W3CDTF">2019-10-02T14:51:11Z</dcterms:created>
  <dcterms:modified xsi:type="dcterms:W3CDTF">2019-12-04T22:19:07Z</dcterms:modified>
</cp:coreProperties>
</file>